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handoutMasterIdLst>
    <p:handoutMasterId r:id="rId19"/>
  </p:handoutMasterIdLst>
  <p:sldIdLst>
    <p:sldId id="282" r:id="rId2"/>
    <p:sldId id="257" r:id="rId3"/>
    <p:sldId id="269" r:id="rId4"/>
    <p:sldId id="258" r:id="rId5"/>
    <p:sldId id="294" r:id="rId6"/>
    <p:sldId id="290" r:id="rId7"/>
    <p:sldId id="297" r:id="rId8"/>
    <p:sldId id="291" r:id="rId9"/>
    <p:sldId id="296" r:id="rId10"/>
    <p:sldId id="292" r:id="rId11"/>
    <p:sldId id="295" r:id="rId12"/>
    <p:sldId id="293" r:id="rId13"/>
    <p:sldId id="259" r:id="rId14"/>
    <p:sldId id="260" r:id="rId15"/>
    <p:sldId id="263" r:id="rId16"/>
    <p:sldId id="272" r:id="rId17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FF9900"/>
    <a:srgbClr val="FFC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8" autoAdjust="0"/>
    <p:restoredTop sz="94660"/>
  </p:normalViewPr>
  <p:slideViewPr>
    <p:cSldViewPr>
      <p:cViewPr varScale="1">
        <p:scale>
          <a:sx n="85" d="100"/>
          <a:sy n="85" d="100"/>
        </p:scale>
        <p:origin x="1548" y="84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CAAA686A-BD52-470D-A79B-EF70227FEDCD}" type="datetimeFigureOut">
              <a:rPr lang="nl-NL" smtClean="0"/>
              <a:t>8-1-2020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C2462B2D-2A04-433C-9ED2-E0BE822413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793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5" cy="49601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955" y="0"/>
            <a:ext cx="2946135" cy="49601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42CC9D14-6498-4087-BA49-B2DEDCF704DF}" type="datetimeFigureOut">
              <a:rPr lang="nl-NL" smtClean="0"/>
              <a:t>8-1-2020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44" y="4714519"/>
            <a:ext cx="5437188" cy="4467304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039"/>
            <a:ext cx="2946135" cy="49601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955" y="9429039"/>
            <a:ext cx="2946135" cy="49601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5C2B31A9-AE61-44F6-A264-6F13C33C6B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889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1" name="Picture 17" descr="SABIC_SKY_CR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676400"/>
            <a:ext cx="8305800" cy="397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838200" y="1663700"/>
            <a:ext cx="8305800" cy="381000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362200"/>
            <a:ext cx="7848600" cy="32004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altLang="nl-NL" noProof="0"/>
              <a:t>Click to edit Master title style</a:t>
            </a:r>
            <a:endParaRPr lang="en-GB" altLang="nl-NL" noProof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676400"/>
            <a:ext cx="7848600" cy="457200"/>
          </a:xfrm>
        </p:spPr>
        <p:txBody>
          <a:bodyPr/>
          <a:lstStyle>
            <a:lvl1pPr marL="0" indent="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nl-NL" noProof="0"/>
              <a:t>Click to edit Master subtitle style</a:t>
            </a:r>
            <a:endParaRPr lang="en-GB" altLang="nl-NL" noProof="0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9999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7239000" y="6477000"/>
            <a:ext cx="144780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nl-NL" sz="80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11283" name="AutoShape 19" descr="811185312@26072010-302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1128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333375"/>
            <a:ext cx="1600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B43586-9BAD-44B6-805A-D36155F5BC27}" type="datetimeFigureOut">
              <a:rPr lang="nl-NL" smtClean="0"/>
              <a:t>8-1-2020</a:t>
            </a:fld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5828AE-6F8A-42B6-9686-E18364901C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3225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685800"/>
            <a:ext cx="20002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58483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B43586-9BAD-44B6-805A-D36155F5BC27}" type="datetimeFigureOut">
              <a:rPr lang="nl-NL" smtClean="0"/>
              <a:t>8-1-2020</a:t>
            </a:fld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5828AE-6F8A-42B6-9686-E18364901C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1622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B43586-9BAD-44B6-805A-D36155F5BC27}" type="datetimeFigureOut">
              <a:rPr lang="nl-NL" smtClean="0"/>
              <a:t>8-1-2020</a:t>
            </a:fld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5828AE-6F8A-42B6-9686-E18364901C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0009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B43586-9BAD-44B6-805A-D36155F5BC27}" type="datetimeFigureOut">
              <a:rPr lang="nl-NL" smtClean="0"/>
              <a:t>8-1-2020</a:t>
            </a:fld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5828AE-6F8A-42B6-9686-E18364901C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6832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716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3716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B43586-9BAD-44B6-805A-D36155F5BC27}" type="datetimeFigureOut">
              <a:rPr lang="nl-NL" smtClean="0"/>
              <a:t>8-1-2020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5828AE-6F8A-42B6-9686-E18364901C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575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B43586-9BAD-44B6-805A-D36155F5BC27}" type="datetimeFigureOut">
              <a:rPr lang="nl-NL" smtClean="0"/>
              <a:t>8-1-2020</a:t>
            </a:fld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5828AE-6F8A-42B6-9686-E18364901C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8558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B43586-9BAD-44B6-805A-D36155F5BC27}" type="datetimeFigureOut">
              <a:rPr lang="nl-NL" smtClean="0"/>
              <a:t>8-1-2020</a:t>
            </a:fld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5828AE-6F8A-42B6-9686-E18364901C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684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B43586-9BAD-44B6-805A-D36155F5BC27}" type="datetimeFigureOut">
              <a:rPr lang="nl-NL" smtClean="0"/>
              <a:t>8-1-2020</a:t>
            </a:fld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5828AE-6F8A-42B6-9686-E18364901C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376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B43586-9BAD-44B6-805A-D36155F5BC27}" type="datetimeFigureOut">
              <a:rPr lang="nl-NL" smtClean="0"/>
              <a:t>8-1-2020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5828AE-6F8A-42B6-9686-E18364901C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5514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B43586-9BAD-44B6-805A-D36155F5BC27}" type="datetimeFigureOut">
              <a:rPr lang="nl-NL" smtClean="0"/>
              <a:t>8-1-2020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5828AE-6F8A-42B6-9686-E18364901C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9318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965825"/>
            <a:ext cx="10795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3716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  <a:endParaRPr lang="en-GB" altLang="nl-NL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9999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00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1B43586-9BAD-44B6-805A-D36155F5BC27}" type="datetimeFigureOut">
              <a:rPr lang="nl-NL" smtClean="0"/>
              <a:t>8-1-2020</a:t>
            </a:fld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" y="6248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385828AE-6F8A-42B6-9686-E18364901C05}" type="slidenum">
              <a:rPr lang="nl-NL" smtClean="0"/>
              <a:t>‹nr.›</a:t>
            </a:fld>
            <a:endParaRPr lang="nl-NL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838200" y="685800"/>
            <a:ext cx="8305800" cy="381000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  <a:endParaRPr lang="en-GB" altLang="nl-NL"/>
          </a:p>
        </p:txBody>
      </p:sp>
      <p:sp>
        <p:nvSpPr>
          <p:cNvPr id="2" name="MSIPCMda504a83bca094e156dfc614" descr="{&quot;HashCode&quot;:1438093832,&quot;Placement&quot;:&quot;Header&quot;,&quot;Top&quot;:0.0,&quot;Left&quot;:0.0,&quot;SlideWidth&quot;:720,&quot;SlideHeight&quot;:540}"/>
          <p:cNvSpPr txBox="1"/>
          <p:nvPr userDrawn="1"/>
        </p:nvSpPr>
        <p:spPr>
          <a:xfrm>
            <a:off x="0" y="0"/>
            <a:ext cx="2441490" cy="23431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nl-NL" sz="1000">
                <a:solidFill>
                  <a:srgbClr val="A7A8AA"/>
                </a:solidFill>
                <a:latin typeface="SABIC Typeface Headline Light" panose="020B0303060202020204" pitchFamily="34" charset="0"/>
              </a:rPr>
              <a:t>Classification: General Business Use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-96" charset="0"/>
          <a:ea typeface="ヒラギノ角ゴ Pro W3" pitchFamily="-9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-96" charset="0"/>
          <a:ea typeface="ヒラギノ角ゴ Pro W3" pitchFamily="-9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-96" charset="0"/>
          <a:ea typeface="ヒラギノ角ゴ Pro W3" pitchFamily="-9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-96" charset="0"/>
          <a:ea typeface="ヒラギノ角ゴ Pro W3" pitchFamily="-9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-96" charset="0"/>
          <a:ea typeface="ヒラギノ角ゴ Pro W3" pitchFamily="-9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-96" charset="0"/>
          <a:ea typeface="ヒラギノ角ゴ Pro W3" pitchFamily="-9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-96" charset="0"/>
          <a:ea typeface="ヒラギノ角ゴ Pro W3" pitchFamily="-9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-96" charset="0"/>
          <a:ea typeface="ヒラギノ角ゴ Pro W3" pitchFamily="-9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8" y="1658198"/>
            <a:ext cx="9144000" cy="51547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5357993"/>
            <a:ext cx="8957640" cy="2262113"/>
          </a:xfrm>
        </p:spPr>
        <p:txBody>
          <a:bodyPr>
            <a:noAutofit/>
          </a:bodyPr>
          <a:lstStyle/>
          <a:p>
            <a:pPr algn="ctr"/>
            <a:r>
              <a:rPr lang="en-US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Verlegging</a:t>
            </a:r>
            <a:r>
              <a:rPr 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pijpleiding</a:t>
            </a:r>
            <a:r>
              <a:rPr 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PPS-Pipelines </a:t>
            </a:r>
            <a:r>
              <a:rPr lang="en-US" sz="30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verbreding</a:t>
            </a:r>
            <a:r>
              <a:rPr lang="en-US" sz="3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A2 - </a:t>
            </a:r>
            <a:r>
              <a:rPr lang="en-US" sz="30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Rijkswaterstaat</a:t>
            </a:r>
            <a:endParaRPr lang="nl-NL" sz="30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08520" y="1668462"/>
            <a:ext cx="9001000" cy="896441"/>
          </a:xfrm>
        </p:spPr>
        <p:txBody>
          <a:bodyPr/>
          <a:lstStyle/>
          <a:p>
            <a:pPr algn="ctr"/>
            <a:r>
              <a:rPr lang="en-US" altLang="nl-NL" sz="3200" b="1" dirty="0" err="1">
                <a:solidFill>
                  <a:schemeClr val="tx1"/>
                </a:solidFill>
              </a:rPr>
              <a:t>Presentatie</a:t>
            </a:r>
            <a:r>
              <a:rPr lang="en-US" altLang="nl-NL" sz="3200" b="1" dirty="0">
                <a:solidFill>
                  <a:schemeClr val="tx1"/>
                </a:solidFill>
              </a:rPr>
              <a:t> </a:t>
            </a:r>
            <a:r>
              <a:rPr lang="en-US" altLang="nl-NL" sz="3200" b="1" dirty="0" err="1">
                <a:solidFill>
                  <a:schemeClr val="tx1"/>
                </a:solidFill>
              </a:rPr>
              <a:t>buurtschappen</a:t>
            </a:r>
            <a:r>
              <a:rPr lang="en-US" altLang="nl-NL" sz="3200" b="1" dirty="0">
                <a:solidFill>
                  <a:schemeClr val="tx1"/>
                </a:solidFill>
              </a:rPr>
              <a:t> </a:t>
            </a:r>
            <a:br>
              <a:rPr lang="en-US" altLang="nl-NL" sz="3200" b="1" dirty="0">
                <a:solidFill>
                  <a:schemeClr val="tx1"/>
                </a:solidFill>
              </a:rPr>
            </a:br>
            <a:endParaRPr lang="en-US" altLang="nl-NL" sz="32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36396" y="6496616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</a:rPr>
              <a:t>09-01-2020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48" y="970833"/>
            <a:ext cx="7492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Wim Evers 	</a:t>
            </a:r>
            <a:r>
              <a:rPr lang="en-US" sz="800" dirty="0" err="1"/>
              <a:t>Antea</a:t>
            </a:r>
            <a:r>
              <a:rPr lang="en-US" sz="800" dirty="0"/>
              <a:t> Group </a:t>
            </a:r>
          </a:p>
          <a:p>
            <a:r>
              <a:rPr lang="en-US" sz="800" dirty="0"/>
              <a:t>Marc Schalkx	PPS-Pipelines 				</a:t>
            </a:r>
          </a:p>
          <a:p>
            <a:r>
              <a:rPr lang="en-US" sz="800" dirty="0"/>
              <a:t>Frans Maas 	PPS-Pipelines</a:t>
            </a:r>
          </a:p>
          <a:p>
            <a:r>
              <a:rPr lang="en-US" sz="800" dirty="0"/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3048606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verleggen</a:t>
            </a:r>
            <a:r>
              <a:rPr lang="en-US" dirty="0"/>
              <a:t>? – </a:t>
            </a:r>
            <a:r>
              <a:rPr lang="en-US" dirty="0" err="1"/>
              <a:t>optimalisatie</a:t>
            </a:r>
            <a:r>
              <a:rPr lang="en-US" dirty="0"/>
              <a:t> </a:t>
            </a:r>
            <a:r>
              <a:rPr lang="en-US" dirty="0" err="1"/>
              <a:t>tracé</a:t>
            </a:r>
            <a:endParaRPr lang="nl-NL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68760"/>
            <a:ext cx="4121361" cy="5308007"/>
          </a:xfrm>
        </p:spPr>
      </p:pic>
    </p:spTree>
    <p:extLst>
      <p:ext uri="{BB962C8B-B14F-4D97-AF65-F5344CB8AC3E}">
        <p14:creationId xmlns:p14="http://schemas.microsoft.com/office/powerpoint/2010/main" val="4429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</a:t>
            </a:r>
            <a:endParaRPr lang="nl-NL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672" y="1371600"/>
            <a:ext cx="3263856" cy="4648200"/>
          </a:xfrm>
        </p:spPr>
      </p:pic>
    </p:spTree>
    <p:extLst>
      <p:ext uri="{BB962C8B-B14F-4D97-AF65-F5344CB8AC3E}">
        <p14:creationId xmlns:p14="http://schemas.microsoft.com/office/powerpoint/2010/main" val="2527192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Werkstrook</a:t>
            </a:r>
            <a:r>
              <a:rPr lang="en-US" dirty="0"/>
              <a:t> </a:t>
            </a:r>
            <a:r>
              <a:rPr lang="en-US" dirty="0" err="1"/>
              <a:t>inrichting</a:t>
            </a:r>
            <a:endParaRPr lang="nl-NL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6" y="1700808"/>
            <a:ext cx="7772400" cy="2320925"/>
          </a:xfrm>
        </p:spPr>
      </p:pic>
    </p:spTree>
    <p:extLst>
      <p:ext uri="{BB962C8B-B14F-4D97-AF65-F5344CB8AC3E}">
        <p14:creationId xmlns:p14="http://schemas.microsoft.com/office/powerpoint/2010/main" val="358258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Reeds uitgevoerde onderzoeken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343" y="1340768"/>
            <a:ext cx="7772400" cy="4648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sz="1400" dirty="0"/>
              <a:t>Flora en fauna onderzoek </a:t>
            </a:r>
            <a:br>
              <a:rPr lang="nl-NL" sz="1400" dirty="0"/>
            </a:br>
            <a:r>
              <a:rPr lang="nl-NL" sz="1400" i="1" dirty="0"/>
              <a:t>levend barende hagedis en vleermuizen</a:t>
            </a:r>
            <a:br>
              <a:rPr lang="nl-NL" sz="1400" i="1" dirty="0"/>
            </a:br>
            <a:endParaRPr lang="nl-NL" sz="14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1400" dirty="0"/>
              <a:t>Ecologisch verantwoording bomenkap</a:t>
            </a:r>
            <a:br>
              <a:rPr lang="nl-NL" sz="1400" dirty="0"/>
            </a:br>
            <a:r>
              <a:rPr lang="nl-NL" sz="1400" i="1" dirty="0"/>
              <a:t>geen obstakels</a:t>
            </a:r>
            <a:br>
              <a:rPr lang="nl-NL" sz="1400" dirty="0"/>
            </a:br>
            <a:endParaRPr lang="nl-NL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1400" dirty="0"/>
              <a:t>QRA aan te leggen leiding</a:t>
            </a:r>
            <a:br>
              <a:rPr lang="nl-NL" sz="1400" dirty="0"/>
            </a:br>
            <a:r>
              <a:rPr lang="nl-NL" sz="1400" i="1" dirty="0"/>
              <a:t>geen aanvullend risico</a:t>
            </a:r>
            <a:br>
              <a:rPr lang="nl-NL" sz="1400" dirty="0"/>
            </a:br>
            <a:endParaRPr lang="nl-NL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1400" dirty="0"/>
              <a:t>Stikstofberekening (PAS) </a:t>
            </a:r>
            <a:br>
              <a:rPr lang="nl-NL" sz="1400" dirty="0"/>
            </a:br>
            <a:r>
              <a:rPr lang="nl-NL" sz="1400" i="1" dirty="0"/>
              <a:t>geen bijdrage</a:t>
            </a:r>
            <a:br>
              <a:rPr lang="nl-NL" sz="1400" dirty="0"/>
            </a:br>
            <a:endParaRPr lang="nl-NL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1400" dirty="0"/>
              <a:t>Veldonderzoeken NGE</a:t>
            </a:r>
            <a:br>
              <a:rPr lang="nl-NL" sz="1400" dirty="0"/>
            </a:br>
            <a:r>
              <a:rPr lang="nl-NL" sz="1400" i="1" dirty="0"/>
              <a:t>vondst brandbom</a:t>
            </a:r>
            <a:br>
              <a:rPr lang="nl-NL" sz="1400" dirty="0"/>
            </a:br>
            <a:endParaRPr lang="nl-NL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1400" dirty="0">
                <a:latin typeface="+mj-lt"/>
              </a:rPr>
              <a:t>Onderzoek archeologie</a:t>
            </a:r>
            <a:br>
              <a:rPr lang="nl-NL" sz="1400" dirty="0">
                <a:latin typeface="+mj-lt"/>
              </a:rPr>
            </a:br>
            <a:endParaRPr lang="nl-NL" sz="14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err="1">
                <a:latin typeface="+mj-lt"/>
              </a:rPr>
              <a:t>Bodemonderzoek</a:t>
            </a:r>
            <a:br>
              <a:rPr lang="en-US" sz="1400" dirty="0">
                <a:latin typeface="+mj-lt"/>
              </a:rPr>
            </a:br>
            <a:endParaRPr lang="en-US" sz="14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err="1">
                <a:latin typeface="+mj-lt"/>
              </a:rPr>
              <a:t>Geluid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en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trillingen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en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ontsluitingsroute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werkterrein</a:t>
            </a:r>
            <a:r>
              <a:rPr lang="en-US" sz="1400" dirty="0">
                <a:latin typeface="+mj-lt"/>
              </a:rPr>
              <a:t> </a:t>
            </a:r>
            <a:br>
              <a:rPr lang="en-US" sz="1400" dirty="0">
                <a:latin typeface="+mj-lt"/>
              </a:rPr>
            </a:br>
            <a:r>
              <a:rPr lang="en-US" sz="1400" i="1" dirty="0" err="1">
                <a:latin typeface="+mj-lt"/>
              </a:rPr>
              <a:t>hoofdassen</a:t>
            </a:r>
            <a:r>
              <a:rPr lang="en-US" sz="1400" i="1" dirty="0">
                <a:latin typeface="+mj-lt"/>
              </a:rPr>
              <a:t>, </a:t>
            </a:r>
            <a:r>
              <a:rPr lang="en-US" sz="1400" i="1" dirty="0" err="1">
                <a:latin typeface="+mj-lt"/>
              </a:rPr>
              <a:t>buiten</a:t>
            </a:r>
            <a:r>
              <a:rPr lang="en-US" sz="1400" i="1" dirty="0">
                <a:latin typeface="+mj-lt"/>
              </a:rPr>
              <a:t> de </a:t>
            </a:r>
            <a:r>
              <a:rPr lang="en-US" sz="1400" i="1" dirty="0" err="1">
                <a:latin typeface="+mj-lt"/>
              </a:rPr>
              <a:t>directe</a:t>
            </a:r>
            <a:r>
              <a:rPr lang="en-US" sz="1400" i="1" dirty="0">
                <a:latin typeface="+mj-lt"/>
              </a:rPr>
              <a:t> </a:t>
            </a:r>
            <a:r>
              <a:rPr lang="en-US" sz="1400" i="1" dirty="0" err="1">
                <a:latin typeface="+mj-lt"/>
              </a:rPr>
              <a:t>woonomgeving</a:t>
            </a:r>
            <a:endParaRPr lang="nl-NL" sz="1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2602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Nog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voeren</a:t>
            </a:r>
            <a:r>
              <a:rPr lang="en-US" dirty="0"/>
              <a:t> </a:t>
            </a:r>
            <a:r>
              <a:rPr lang="en-US" dirty="0" err="1"/>
              <a:t>werkzaamheden</a:t>
            </a:r>
            <a:r>
              <a:rPr lang="en-US" dirty="0"/>
              <a:t> </a:t>
            </a:r>
            <a:r>
              <a:rPr lang="en-US" dirty="0" err="1"/>
              <a:t>vooruitlopend</a:t>
            </a:r>
            <a:r>
              <a:rPr lang="en-US" dirty="0"/>
              <a:t> op de </a:t>
            </a:r>
            <a:r>
              <a:rPr lang="en-US" dirty="0" err="1"/>
              <a:t>verlegging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1400" dirty="0"/>
              <a:t>Uitvoering bomenkap tussen 15 januari en 15 februari 2020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1400" dirty="0"/>
              <a:t>Overleg grondeigenaren en gebruikers, af te ronden voor 1 april 2020</a:t>
            </a:r>
          </a:p>
          <a:p>
            <a:endParaRPr lang="en-US" sz="2000" dirty="0"/>
          </a:p>
          <a:p>
            <a:endParaRPr lang="en-US" sz="2000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720900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Globale planning verlegging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sz="1400" dirty="0"/>
              <a:t>Verkrijgen van alle vergunningen en toestemmingen voor 1 april 2020</a:t>
            </a:r>
            <a:br>
              <a:rPr lang="nl-NL" sz="1400" dirty="0"/>
            </a:br>
            <a:endParaRPr lang="nl-NL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Start </a:t>
            </a:r>
            <a:r>
              <a:rPr lang="en-US" sz="1400" dirty="0" err="1"/>
              <a:t>werken</a:t>
            </a:r>
            <a:r>
              <a:rPr lang="en-US" sz="1400" dirty="0"/>
              <a:t> 1 </a:t>
            </a:r>
            <a:r>
              <a:rPr lang="en-US" sz="1400" dirty="0" err="1"/>
              <a:t>april</a:t>
            </a:r>
            <a:r>
              <a:rPr lang="en-US" sz="1400" dirty="0"/>
              <a:t> 2020</a:t>
            </a:r>
            <a:br>
              <a:rPr lang="en-US" sz="1400" dirty="0"/>
            </a:b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err="1"/>
              <a:t>Aansluiting</a:t>
            </a:r>
            <a:r>
              <a:rPr lang="en-US" sz="1400" dirty="0"/>
              <a:t> op </a:t>
            </a:r>
            <a:r>
              <a:rPr lang="en-US" sz="1400" dirty="0" err="1"/>
              <a:t>bestaande</a:t>
            </a:r>
            <a:r>
              <a:rPr lang="en-US" sz="1400" dirty="0"/>
              <a:t> </a:t>
            </a:r>
            <a:r>
              <a:rPr lang="en-US" sz="1400" dirty="0" err="1"/>
              <a:t>leiding</a:t>
            </a:r>
            <a:r>
              <a:rPr lang="en-US" sz="1400" dirty="0"/>
              <a:t> </a:t>
            </a:r>
            <a:r>
              <a:rPr lang="en-US" sz="1400" dirty="0" err="1"/>
              <a:t>tijdens</a:t>
            </a:r>
            <a:r>
              <a:rPr lang="en-US" sz="1400" dirty="0"/>
              <a:t> </a:t>
            </a:r>
            <a:r>
              <a:rPr lang="en-US" sz="1400" dirty="0" err="1"/>
              <a:t>uit</a:t>
            </a:r>
            <a:r>
              <a:rPr lang="en-US" sz="1400" dirty="0"/>
              <a:t> </a:t>
            </a:r>
            <a:r>
              <a:rPr lang="en-US" sz="1400" dirty="0" err="1"/>
              <a:t>bedrijfname</a:t>
            </a:r>
            <a:r>
              <a:rPr lang="en-US" sz="1400" dirty="0"/>
              <a:t> van de PRB-</a:t>
            </a:r>
            <a:r>
              <a:rPr lang="en-US" sz="1400" dirty="0" err="1"/>
              <a:t>leiding</a:t>
            </a:r>
            <a:r>
              <a:rPr lang="en-US" sz="1400" dirty="0"/>
              <a:t> in week 44 tot </a:t>
            </a:r>
            <a:r>
              <a:rPr lang="en-US" sz="1400" dirty="0" err="1"/>
              <a:t>en</a:t>
            </a:r>
            <a:r>
              <a:rPr lang="en-US" sz="1400" dirty="0"/>
              <a:t> met week 48, 2020</a:t>
            </a:r>
            <a:br>
              <a:rPr lang="en-US" sz="1400" dirty="0"/>
            </a:b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In </a:t>
            </a:r>
            <a:r>
              <a:rPr lang="en-US" sz="1400" dirty="0" err="1"/>
              <a:t>overleg</a:t>
            </a:r>
            <a:r>
              <a:rPr lang="en-US" sz="1400" dirty="0"/>
              <a:t> met Rijkswaterstaat </a:t>
            </a:r>
            <a:r>
              <a:rPr lang="en-US" sz="1400" dirty="0" err="1"/>
              <a:t>verwijderen</a:t>
            </a:r>
            <a:r>
              <a:rPr lang="en-US" sz="1400" dirty="0"/>
              <a:t> van de </a:t>
            </a:r>
            <a:r>
              <a:rPr lang="en-US" sz="1400" dirty="0" err="1"/>
              <a:t>vervallen</a:t>
            </a:r>
            <a:r>
              <a:rPr lang="en-US" sz="1400" dirty="0"/>
              <a:t> </a:t>
            </a:r>
            <a:r>
              <a:rPr lang="en-US" sz="1400" dirty="0" err="1"/>
              <a:t>leidingstukken</a:t>
            </a:r>
            <a:br>
              <a:rPr lang="en-US" sz="1400" dirty="0"/>
            </a:b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err="1"/>
              <a:t>Aansluitend</a:t>
            </a:r>
            <a:r>
              <a:rPr lang="en-US" sz="1400" dirty="0"/>
              <a:t> start </a:t>
            </a:r>
            <a:r>
              <a:rPr lang="en-US" sz="1400" dirty="0" err="1"/>
              <a:t>werkzaamheden</a:t>
            </a:r>
            <a:r>
              <a:rPr lang="en-US" sz="1400" dirty="0"/>
              <a:t> </a:t>
            </a:r>
            <a:r>
              <a:rPr lang="en-US" sz="1400" dirty="0" err="1"/>
              <a:t>Rijkswaterstaat</a:t>
            </a:r>
            <a:r>
              <a:rPr lang="en-US" sz="1400" dirty="0"/>
              <a:t> A2</a:t>
            </a:r>
          </a:p>
          <a:p>
            <a:endParaRPr lang="en-US" b="1" dirty="0"/>
          </a:p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4226606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1400" dirty="0" err="1"/>
              <a:t>Contactgegevens</a:t>
            </a:r>
            <a:r>
              <a:rPr lang="en-US" sz="1400" dirty="0"/>
              <a:t>:</a:t>
            </a:r>
          </a:p>
          <a:p>
            <a:pPr marL="0" indent="0"/>
            <a:endParaRPr lang="en-US" sz="1400" dirty="0"/>
          </a:p>
          <a:p>
            <a:pPr marL="0" indent="0"/>
            <a:r>
              <a:rPr lang="en-US" sz="1400" dirty="0"/>
              <a:t>Marc Schalkx, </a:t>
            </a:r>
            <a:r>
              <a:rPr lang="en-US" sz="1400" dirty="0" err="1"/>
              <a:t>omgevingsmanager</a:t>
            </a:r>
            <a:r>
              <a:rPr lang="en-US" sz="1400" dirty="0"/>
              <a:t> PPS-Pipelines:</a:t>
            </a:r>
            <a:br>
              <a:rPr lang="en-US" sz="1400" dirty="0"/>
            </a:br>
            <a:endParaRPr lang="en-US" sz="1400" dirty="0"/>
          </a:p>
          <a:p>
            <a:pPr marL="0" indent="0"/>
            <a:r>
              <a:rPr lang="en-US" sz="1400" dirty="0"/>
              <a:t>Marc.Schalkx@PPS-Pipelines.com </a:t>
            </a:r>
          </a:p>
          <a:p>
            <a:pPr marL="0" indent="0"/>
            <a:endParaRPr lang="en-US" sz="1400" dirty="0"/>
          </a:p>
          <a:p>
            <a:pPr marL="0" indent="0"/>
            <a:endParaRPr lang="en-US" sz="1400" dirty="0"/>
          </a:p>
          <a:p>
            <a:pPr marL="0" indent="0"/>
            <a:r>
              <a:rPr lang="en-US" sz="1400" dirty="0"/>
              <a:t>Wim Evers, </a:t>
            </a:r>
            <a:r>
              <a:rPr lang="en-US" sz="1400" dirty="0" err="1"/>
              <a:t>Antea</a:t>
            </a:r>
            <a:r>
              <a:rPr lang="en-US" sz="1400" dirty="0"/>
              <a:t> Group – </a:t>
            </a:r>
            <a:r>
              <a:rPr lang="en-US" sz="1400" dirty="0" err="1"/>
              <a:t>hoofd</a:t>
            </a:r>
            <a:r>
              <a:rPr lang="en-US" sz="1400" dirty="0"/>
              <a:t> </a:t>
            </a:r>
            <a:r>
              <a:rPr lang="en-US" sz="1400" dirty="0" err="1"/>
              <a:t>adviseur</a:t>
            </a:r>
            <a:r>
              <a:rPr lang="en-US" sz="1400" dirty="0"/>
              <a:t> </a:t>
            </a:r>
            <a:r>
              <a:rPr lang="en-US" sz="1400" dirty="0" err="1"/>
              <a:t>vergunningen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procedures:</a:t>
            </a:r>
            <a:br>
              <a:rPr lang="en-US" sz="1400" dirty="0"/>
            </a:br>
            <a:endParaRPr lang="en-US" sz="1400" dirty="0"/>
          </a:p>
          <a:p>
            <a:pPr marL="0" indent="0"/>
            <a:r>
              <a:rPr lang="en-US" sz="1400" dirty="0"/>
              <a:t>Wim.Evers@Anteagroup.com 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2113754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PPS-Pipelines: Beheerder van buisleidingen met gevaarlijke stoffen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61296"/>
            <a:ext cx="8068428" cy="550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81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nl-NL" sz="1600" dirty="0"/>
              <a:t> Relatie PPS-Pipelines, PRB-leiding / </a:t>
            </a:r>
            <a:br>
              <a:rPr lang="nl-NL" sz="1600" dirty="0"/>
            </a:br>
            <a:r>
              <a:rPr lang="nl-NL" sz="1600" dirty="0"/>
              <a:t> verbreding A2 (opdrachtgever: RWS)</a:t>
            </a:r>
            <a:br>
              <a:rPr lang="nl-NL" sz="1600" dirty="0"/>
            </a:br>
            <a:endParaRPr lang="nl-NL" sz="1600" dirty="0"/>
          </a:p>
          <a:p>
            <a:pPr>
              <a:buAutoNum type="arabicPeriod"/>
            </a:pPr>
            <a:r>
              <a:rPr lang="en-US" sz="1600" dirty="0"/>
              <a:t> </a:t>
            </a:r>
            <a:r>
              <a:rPr lang="en-US" sz="1600" dirty="0" err="1"/>
              <a:t>Waar</a:t>
            </a:r>
            <a:r>
              <a:rPr lang="en-US" sz="1600" dirty="0"/>
              <a:t> </a:t>
            </a:r>
            <a:r>
              <a:rPr lang="en-US" sz="1600" dirty="0" err="1"/>
              <a:t>gaan</a:t>
            </a:r>
            <a:r>
              <a:rPr lang="en-US" sz="1600" dirty="0"/>
              <a:t> we </a:t>
            </a:r>
            <a:r>
              <a:rPr lang="en-US" sz="1600" dirty="0" err="1"/>
              <a:t>verleggen</a:t>
            </a:r>
            <a:r>
              <a:rPr lang="en-US" sz="1600" dirty="0"/>
              <a:t>?</a:t>
            </a:r>
            <a:br>
              <a:rPr lang="en-US" sz="1600" dirty="0"/>
            </a:br>
            <a:endParaRPr lang="en-US" sz="1600" dirty="0"/>
          </a:p>
          <a:p>
            <a:pPr>
              <a:buAutoNum type="arabicPeriod"/>
            </a:pPr>
            <a:r>
              <a:rPr lang="en-US" sz="1600" dirty="0"/>
              <a:t> </a:t>
            </a:r>
            <a:r>
              <a:rPr lang="en-US" sz="1600" dirty="0" err="1"/>
              <a:t>Werkstrook</a:t>
            </a:r>
            <a:r>
              <a:rPr lang="en-US" sz="1600" dirty="0"/>
              <a:t> </a:t>
            </a:r>
            <a:r>
              <a:rPr lang="en-US" sz="1600" dirty="0" err="1"/>
              <a:t>inrichting</a:t>
            </a:r>
            <a:br>
              <a:rPr lang="en-US" sz="1600" dirty="0"/>
            </a:br>
            <a:endParaRPr lang="en-US" sz="1600" dirty="0"/>
          </a:p>
          <a:p>
            <a:pPr>
              <a:buAutoNum type="arabicPeriod"/>
            </a:pPr>
            <a:r>
              <a:rPr lang="en-US" sz="1600" dirty="0"/>
              <a:t> Reeds </a:t>
            </a:r>
            <a:r>
              <a:rPr lang="en-US" sz="1600" dirty="0" err="1"/>
              <a:t>uitgevoerde</a:t>
            </a:r>
            <a:r>
              <a:rPr lang="en-US" sz="1600" dirty="0"/>
              <a:t> </a:t>
            </a:r>
            <a:r>
              <a:rPr lang="en-US" sz="1600" dirty="0" err="1"/>
              <a:t>onderzoeken</a:t>
            </a:r>
            <a:br>
              <a:rPr lang="en-US" sz="1600" dirty="0"/>
            </a:br>
            <a:endParaRPr lang="en-US" sz="1600" dirty="0"/>
          </a:p>
          <a:p>
            <a:pPr>
              <a:buAutoNum type="arabicPeriod"/>
            </a:pPr>
            <a:r>
              <a:rPr lang="en-US" sz="1600" dirty="0"/>
              <a:t> Nog </a:t>
            </a:r>
            <a:r>
              <a:rPr lang="en-US" sz="1600" dirty="0" err="1"/>
              <a:t>uit</a:t>
            </a:r>
            <a:r>
              <a:rPr lang="en-US" sz="1600" dirty="0"/>
              <a:t> </a:t>
            </a:r>
            <a:r>
              <a:rPr lang="en-US" sz="1600" dirty="0" err="1"/>
              <a:t>te</a:t>
            </a:r>
            <a:r>
              <a:rPr lang="en-US" sz="1600" dirty="0"/>
              <a:t> </a:t>
            </a:r>
            <a:r>
              <a:rPr lang="en-US" sz="1600" dirty="0" err="1"/>
              <a:t>voeren</a:t>
            </a:r>
            <a:r>
              <a:rPr lang="en-US" sz="1600" dirty="0"/>
              <a:t> </a:t>
            </a:r>
            <a:r>
              <a:rPr lang="en-US" sz="1600" dirty="0" err="1"/>
              <a:t>werkzaamheden</a:t>
            </a:r>
            <a:br>
              <a:rPr lang="en-US" sz="1600" dirty="0"/>
            </a:br>
            <a:endParaRPr lang="en-US" sz="1600" dirty="0"/>
          </a:p>
          <a:p>
            <a:pPr>
              <a:buAutoNum type="arabicPeriod"/>
            </a:pPr>
            <a:r>
              <a:rPr lang="en-US" sz="1600" dirty="0"/>
              <a:t> </a:t>
            </a:r>
            <a:r>
              <a:rPr lang="en-US" sz="1600" dirty="0" err="1"/>
              <a:t>Globale</a:t>
            </a:r>
            <a:r>
              <a:rPr lang="en-US" sz="1600" dirty="0"/>
              <a:t> planning</a:t>
            </a:r>
            <a:br>
              <a:rPr lang="en-US" sz="1600" dirty="0"/>
            </a:br>
            <a:endParaRPr lang="en-US" sz="1600" dirty="0"/>
          </a:p>
          <a:p>
            <a:pPr>
              <a:buAutoNum type="arabicPeriod"/>
            </a:pPr>
            <a:r>
              <a:rPr lang="en-US" sz="1600" dirty="0"/>
              <a:t> </a:t>
            </a:r>
            <a:r>
              <a:rPr lang="en-US" sz="1600" dirty="0" err="1"/>
              <a:t>Vragen</a:t>
            </a:r>
            <a:r>
              <a:rPr lang="en-US" sz="1600" dirty="0"/>
              <a:t>?</a:t>
            </a:r>
          </a:p>
          <a:p>
            <a:pPr marL="0" indent="0"/>
            <a:endParaRPr lang="en-US" sz="2400" dirty="0"/>
          </a:p>
          <a:p>
            <a:pPr>
              <a:buAutoNum type="arabicPeriod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9006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verleggen</a:t>
            </a:r>
            <a:r>
              <a:rPr lang="en-US" dirty="0"/>
              <a:t>? – </a:t>
            </a:r>
            <a:r>
              <a:rPr lang="en-US" dirty="0" err="1"/>
              <a:t>Tracé</a:t>
            </a:r>
            <a:r>
              <a:rPr lang="en-US" dirty="0"/>
              <a:t> </a:t>
            </a:r>
            <a:r>
              <a:rPr lang="en-US" dirty="0" err="1"/>
              <a:t>Besluit</a:t>
            </a:r>
            <a:r>
              <a:rPr lang="en-US" dirty="0"/>
              <a:t> A2</a:t>
            </a:r>
            <a:endParaRPr lang="nl-NL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68760"/>
            <a:ext cx="5484762" cy="5207481"/>
          </a:xfrm>
        </p:spPr>
      </p:pic>
    </p:spTree>
    <p:extLst>
      <p:ext uri="{BB962C8B-B14F-4D97-AF65-F5344CB8AC3E}">
        <p14:creationId xmlns:p14="http://schemas.microsoft.com/office/powerpoint/2010/main" val="241841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88" y="1371600"/>
            <a:ext cx="6757624" cy="4648200"/>
          </a:xfrm>
        </p:spPr>
      </p:pic>
    </p:spTree>
    <p:extLst>
      <p:ext uri="{BB962C8B-B14F-4D97-AF65-F5344CB8AC3E}">
        <p14:creationId xmlns:p14="http://schemas.microsoft.com/office/powerpoint/2010/main" val="58777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verleggen</a:t>
            </a:r>
            <a:r>
              <a:rPr lang="en-US" dirty="0"/>
              <a:t>? – </a:t>
            </a:r>
            <a:r>
              <a:rPr lang="en-US" dirty="0" err="1"/>
              <a:t>Tracé</a:t>
            </a:r>
            <a:r>
              <a:rPr lang="en-US" dirty="0"/>
              <a:t> </a:t>
            </a:r>
            <a:r>
              <a:rPr lang="en-US" dirty="0" err="1"/>
              <a:t>Besluit</a:t>
            </a:r>
            <a:r>
              <a:rPr lang="en-US" dirty="0"/>
              <a:t> A2</a:t>
            </a:r>
            <a:endParaRPr lang="nl-NL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172" y="1196753"/>
            <a:ext cx="4441031" cy="5407830"/>
          </a:xfrm>
        </p:spPr>
      </p:pic>
    </p:spTree>
    <p:extLst>
      <p:ext uri="{BB962C8B-B14F-4D97-AF65-F5344CB8AC3E}">
        <p14:creationId xmlns:p14="http://schemas.microsoft.com/office/powerpoint/2010/main" val="3714439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68760"/>
            <a:ext cx="5023340" cy="5300793"/>
          </a:xfrm>
        </p:spPr>
      </p:pic>
    </p:spTree>
    <p:extLst>
      <p:ext uri="{BB962C8B-B14F-4D97-AF65-F5344CB8AC3E}">
        <p14:creationId xmlns:p14="http://schemas.microsoft.com/office/powerpoint/2010/main" val="316672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verleggen</a:t>
            </a:r>
            <a:r>
              <a:rPr lang="en-US" dirty="0"/>
              <a:t>? – </a:t>
            </a:r>
            <a:r>
              <a:rPr lang="en-US" dirty="0" err="1"/>
              <a:t>Tracé</a:t>
            </a:r>
            <a:r>
              <a:rPr lang="en-US" dirty="0"/>
              <a:t> </a:t>
            </a:r>
            <a:r>
              <a:rPr lang="en-US" dirty="0" err="1"/>
              <a:t>Besluit</a:t>
            </a:r>
            <a:r>
              <a:rPr lang="en-US" dirty="0"/>
              <a:t> A2</a:t>
            </a:r>
            <a:endParaRPr lang="nl-NL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43337"/>
            <a:ext cx="4260811" cy="5501530"/>
          </a:xfrm>
        </p:spPr>
      </p:pic>
    </p:spTree>
    <p:extLst>
      <p:ext uri="{BB962C8B-B14F-4D97-AF65-F5344CB8AC3E}">
        <p14:creationId xmlns:p14="http://schemas.microsoft.com/office/powerpoint/2010/main" val="165697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</a:t>
            </a:r>
            <a:endParaRPr lang="nl-NL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70" y="1143000"/>
            <a:ext cx="4556931" cy="5526360"/>
          </a:xfrm>
        </p:spPr>
      </p:pic>
    </p:spTree>
    <p:extLst>
      <p:ext uri="{BB962C8B-B14F-4D97-AF65-F5344CB8AC3E}">
        <p14:creationId xmlns:p14="http://schemas.microsoft.com/office/powerpoint/2010/main" val="1895602668"/>
      </p:ext>
    </p:extLst>
  </p:cSld>
  <p:clrMapOvr>
    <a:masterClrMapping/>
  </p:clrMapOvr>
</p:sld>
</file>

<file path=ppt/theme/theme1.xml><?xml version="1.0" encoding="utf-8"?>
<a:theme xmlns:a="http://schemas.openxmlformats.org/drawingml/2006/main" name="PPS-Pipelines">
  <a:themeElements>
    <a:clrScheme name="">
      <a:dk1>
        <a:srgbClr val="003366"/>
      </a:dk1>
      <a:lt1>
        <a:srgbClr val="FFFFFF"/>
      </a:lt1>
      <a:dk2>
        <a:srgbClr val="660099"/>
      </a:dk2>
      <a:lt2>
        <a:srgbClr val="999999"/>
      </a:lt2>
      <a:accent1>
        <a:srgbClr val="33CC33"/>
      </a:accent1>
      <a:accent2>
        <a:srgbClr val="CC0033"/>
      </a:accent2>
      <a:accent3>
        <a:srgbClr val="FFFFFF"/>
      </a:accent3>
      <a:accent4>
        <a:srgbClr val="002A56"/>
      </a:accent4>
      <a:accent5>
        <a:srgbClr val="ADE2AD"/>
      </a:accent5>
      <a:accent6>
        <a:srgbClr val="B9002D"/>
      </a:accent6>
      <a:hlink>
        <a:srgbClr val="FFCC33"/>
      </a:hlink>
      <a:folHlink>
        <a:srgbClr val="009999"/>
      </a:folHlink>
    </a:clrScheme>
    <a:fontScheme name="PPS Powerpoint Template">
      <a:majorFont>
        <a:latin typeface="Verdana"/>
        <a:ea typeface="ヒラギノ角ゴ Pro W3"/>
        <a:cs typeface=""/>
      </a:majorFont>
      <a:minorFont>
        <a:latin typeface="Verdana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96" charset="-128"/>
          </a:defRPr>
        </a:defPPr>
      </a:lstStyle>
    </a:lnDef>
  </a:objectDefaults>
  <a:extraClrSchemeLst>
    <a:extraClrScheme>
      <a:clrScheme name="PPS Powerpoint Template 1">
        <a:dk1>
          <a:srgbClr val="003366"/>
        </a:dk1>
        <a:lt1>
          <a:srgbClr val="FFFFFF"/>
        </a:lt1>
        <a:dk2>
          <a:srgbClr val="FFFFFF"/>
        </a:dk2>
        <a:lt2>
          <a:srgbClr val="999999"/>
        </a:lt2>
        <a:accent1>
          <a:srgbClr val="33CC33"/>
        </a:accent1>
        <a:accent2>
          <a:srgbClr val="CC0033"/>
        </a:accent2>
        <a:accent3>
          <a:srgbClr val="FFFFFF"/>
        </a:accent3>
        <a:accent4>
          <a:srgbClr val="002A56"/>
        </a:accent4>
        <a:accent5>
          <a:srgbClr val="ADE2AD"/>
        </a:accent5>
        <a:accent6>
          <a:srgbClr val="B9002D"/>
        </a:accent6>
        <a:hlink>
          <a:srgbClr val="FFCC33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PPS-Pipelines</Template>
  <TotalTime>1744</TotalTime>
  <Words>316</Words>
  <Application>Microsoft Office PowerPoint</Application>
  <PresentationFormat>Diavoorstelling (4:3)</PresentationFormat>
  <Paragraphs>56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SABIC Typeface Headline Light</vt:lpstr>
      <vt:lpstr>Verdana</vt:lpstr>
      <vt:lpstr>PPS-Pipelines</vt:lpstr>
      <vt:lpstr>Verlegging pijpleiding PPS-Pipelines verbreding A2 - Rijkswaterstaat</vt:lpstr>
      <vt:lpstr>PPS-Pipelines: Beheerder van buisleidingen met gevaarlijke stoffen</vt:lpstr>
      <vt:lpstr>Agenda</vt:lpstr>
      <vt:lpstr>Waar gaan we verleggen? – Tracé Besluit A2</vt:lpstr>
      <vt:lpstr>Detail</vt:lpstr>
      <vt:lpstr>Waar gaan we verleggen? – Tracé Besluit A2</vt:lpstr>
      <vt:lpstr>Detail</vt:lpstr>
      <vt:lpstr>Waar gaan we verleggen? – Tracé Besluit A2</vt:lpstr>
      <vt:lpstr>Detail</vt:lpstr>
      <vt:lpstr>Waar gaan we verleggen? – optimalisatie tracé</vt:lpstr>
      <vt:lpstr>Detail</vt:lpstr>
      <vt:lpstr>Werkstrook inrichting</vt:lpstr>
      <vt:lpstr>Reeds uitgevoerde onderzoeken</vt:lpstr>
      <vt:lpstr>Nog uit te voeren werkzaamheden vooruitlopend op de verlegging</vt:lpstr>
      <vt:lpstr>Globale planning verlegging</vt:lpstr>
      <vt:lpstr>Vragen?</vt:lpstr>
    </vt:vector>
  </TitlesOfParts>
  <Company>SABIC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Petrochemical Pipeline Services BV Beheerder en eigenaar van buisleidingen met gevaarlijke inhouden</dc:title>
  <dc:creator>Bas Chiaradia</dc:creator>
  <cp:lastModifiedBy>Frans Maas</cp:lastModifiedBy>
  <cp:revision>136</cp:revision>
  <cp:lastPrinted>2020-01-08T08:54:37Z</cp:lastPrinted>
  <dcterms:created xsi:type="dcterms:W3CDTF">2014-01-15T08:31:33Z</dcterms:created>
  <dcterms:modified xsi:type="dcterms:W3CDTF">2020-01-08T13:35:37Z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3321747-f206-4919-9520-29762f698e8e_Enabled">
    <vt:lpwstr>True</vt:lpwstr>
  </property>
  <property fmtid="{D5CDD505-2E9C-101B-9397-08002B2CF9AE}" pid="3" name="MSIP_Label_13321747-f206-4919-9520-29762f698e8e_SiteId">
    <vt:lpwstr>a77c517c-e95e-435b-bbb4-cb17e462491f</vt:lpwstr>
  </property>
  <property fmtid="{D5CDD505-2E9C-101B-9397-08002B2CF9AE}" pid="4" name="MSIP_Label_13321747-f206-4919-9520-29762f698e8e_Owner">
    <vt:lpwstr>515007@SABICCORP.SABIC.com</vt:lpwstr>
  </property>
  <property fmtid="{D5CDD505-2E9C-101B-9397-08002B2CF9AE}" pid="5" name="MSIP_Label_13321747-f206-4919-9520-29762f698e8e_SetDate">
    <vt:lpwstr>2018-01-12T08:54:02.7271207Z</vt:lpwstr>
  </property>
  <property fmtid="{D5CDD505-2E9C-101B-9397-08002B2CF9AE}" pid="6" name="MSIP_Label_13321747-f206-4919-9520-29762f698e8e_Name">
    <vt:lpwstr>General Business Use</vt:lpwstr>
  </property>
  <property fmtid="{D5CDD505-2E9C-101B-9397-08002B2CF9AE}" pid="7" name="MSIP_Label_13321747-f206-4919-9520-29762f698e8e_Application">
    <vt:lpwstr>Microsoft Azure Information Protection</vt:lpwstr>
  </property>
  <property fmtid="{D5CDD505-2E9C-101B-9397-08002B2CF9AE}" pid="8" name="MSIP_Label_13321747-f206-4919-9520-29762f698e8e_Extended_MSFT_Method">
    <vt:lpwstr>Manual</vt:lpwstr>
  </property>
  <property fmtid="{D5CDD505-2E9C-101B-9397-08002B2CF9AE}" pid="9" name="Sensitivity">
    <vt:lpwstr>General Business Use</vt:lpwstr>
  </property>
</Properties>
</file>