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20"/>
  </p:notesMasterIdLst>
  <p:handoutMasterIdLst>
    <p:handoutMasterId r:id="rId21"/>
  </p:handoutMasterIdLst>
  <p:sldIdLst>
    <p:sldId id="524" r:id="rId5"/>
    <p:sldId id="663" r:id="rId6"/>
    <p:sldId id="694" r:id="rId7"/>
    <p:sldId id="659" r:id="rId8"/>
    <p:sldId id="587" r:id="rId9"/>
    <p:sldId id="588" r:id="rId10"/>
    <p:sldId id="682" r:id="rId11"/>
    <p:sldId id="656" r:id="rId12"/>
    <p:sldId id="641" r:id="rId13"/>
    <p:sldId id="592" r:id="rId14"/>
    <p:sldId id="620" r:id="rId15"/>
    <p:sldId id="652" r:id="rId16"/>
    <p:sldId id="689" r:id="rId17"/>
    <p:sldId id="602" r:id="rId18"/>
    <p:sldId id="695" r:id="rId19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3"/>
    <a:srgbClr val="004054"/>
    <a:srgbClr val="87C3E1"/>
    <a:srgbClr val="FF33CC"/>
    <a:srgbClr val="3C3C3C"/>
    <a:srgbClr val="000000"/>
    <a:srgbClr val="3333CC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0" autoAdjust="0"/>
    <p:restoredTop sz="73122" autoAdjust="0"/>
  </p:normalViewPr>
  <p:slideViewPr>
    <p:cSldViewPr>
      <p:cViewPr varScale="1">
        <p:scale>
          <a:sx n="112" d="100"/>
          <a:sy n="112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42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4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5" rIns="90409" bIns="45205" numCol="1" anchor="t" anchorCtr="0" compatLnSpc="1">
            <a:prstTxWarp prst="textNoShape">
              <a:avLst/>
            </a:prstTxWarp>
          </a:bodyPr>
          <a:lstStyle>
            <a:lvl1pPr algn="l" defTabSz="904117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239" y="0"/>
            <a:ext cx="28864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5" rIns="90409" bIns="45205" numCol="1" anchor="t" anchorCtr="0" compatLnSpc="1">
            <a:prstTxWarp prst="textNoShape">
              <a:avLst/>
            </a:prstTxWarp>
          </a:bodyPr>
          <a:lstStyle>
            <a:lvl1pPr algn="r" defTabSz="904117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64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5" rIns="90409" bIns="45205" numCol="1" anchor="b" anchorCtr="0" compatLnSpc="1">
            <a:prstTxWarp prst="textNoShape">
              <a:avLst/>
            </a:prstTxWarp>
          </a:bodyPr>
          <a:lstStyle>
            <a:lvl1pPr algn="l" defTabSz="904117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239" y="9429750"/>
            <a:ext cx="28864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5" rIns="90409" bIns="4520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C86078-EAB3-4827-B235-3D00001034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25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4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5" rIns="90409" bIns="45205" numCol="1" anchor="t" anchorCtr="0" compatLnSpc="1">
            <a:prstTxWarp prst="textNoShape">
              <a:avLst/>
            </a:prstTxWarp>
          </a:bodyPr>
          <a:lstStyle>
            <a:lvl1pPr algn="l" defTabSz="904117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239" y="0"/>
            <a:ext cx="28864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5" rIns="90409" bIns="45205" numCol="1" anchor="t" anchorCtr="0" compatLnSpc="1">
            <a:prstTxWarp prst="textNoShape">
              <a:avLst/>
            </a:prstTxWarp>
          </a:bodyPr>
          <a:lstStyle>
            <a:lvl1pPr algn="r" defTabSz="904117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6569" y="4716465"/>
            <a:ext cx="4889601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5" rIns="90409" bIns="45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64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5" rIns="90409" bIns="45205" numCol="1" anchor="b" anchorCtr="0" compatLnSpc="1">
            <a:prstTxWarp prst="textNoShape">
              <a:avLst/>
            </a:prstTxWarp>
          </a:bodyPr>
          <a:lstStyle>
            <a:lvl1pPr algn="l" defTabSz="904117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239" y="9429750"/>
            <a:ext cx="28864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5" rIns="90409" bIns="4520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649C41-CC4C-4183-A305-58D9561CB8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69BA1-70B5-473E-9E7E-A2400F4E4F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>
              <a:ea typeface="ＭＳ Ｐゴシック" pitchFamily="34" charset="-128"/>
            </a:endParaRP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96AAD-FA3C-4ACD-96A8-3E581D99464B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1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>
              <a:ea typeface="ＭＳ Ｐゴシック" pitchFamily="34" charset="-128"/>
            </a:endParaRP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96AAD-FA3C-4ACD-96A8-3E581D99464B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1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>
              <a:ea typeface="ＭＳ Ｐゴシック" pitchFamily="34" charset="-128"/>
            </a:endParaRP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96AAD-FA3C-4ACD-96A8-3E581D99464B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8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>
              <a:ea typeface="ＭＳ Ｐゴシック" pitchFamily="34" charset="-128"/>
            </a:endParaRPr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700"/>
            <a:fld id="{B05330A9-AB15-4A2A-AF23-D6B6C9847D01}" type="slidenum">
              <a:rPr lang="en-US">
                <a:solidFill>
                  <a:srgbClr val="000000"/>
                </a:solidFill>
              </a:rPr>
              <a:pPr defTabSz="901700"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12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+mj-lt"/>
              <a:buNone/>
            </a:pPr>
            <a:endParaRPr lang="nl-NL" dirty="0">
              <a:ea typeface="ＭＳ Ｐゴシック" pitchFamily="34" charset="-128"/>
            </a:endParaRPr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3923A-DCC3-4255-BF64-4D6212666D76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5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>
              <a:ea typeface="ＭＳ Ｐゴシック" pitchFamily="34" charset="-128"/>
            </a:endParaRPr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975"/>
            <a:fld id="{0228EF82-EA42-47EB-82CC-6B8F72EA9A7B}" type="slidenum">
              <a:rPr lang="en-US"/>
              <a:pPr defTabSz="942975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975"/>
            <a:fld id="{4EE59044-FC0E-497B-88F5-A3D365119EB5}" type="slidenum">
              <a:rPr lang="en-US">
                <a:solidFill>
                  <a:srgbClr val="000000"/>
                </a:solidFill>
              </a:rPr>
              <a:pPr defTabSz="942975"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baseline="0" dirty="0">
              <a:ea typeface="ＭＳ Ｐゴシック" pitchFamily="34" charset="-128"/>
            </a:endParaRPr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975"/>
            <a:fld id="{0228EF82-EA42-47EB-82CC-6B8F72EA9A7B}" type="slidenum">
              <a:rPr lang="en-US"/>
              <a:pPr defTabSz="942975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>
              <a:ea typeface="ＭＳ Ｐゴシック" pitchFamily="34" charset="-128"/>
            </a:endParaRPr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30D83-858A-46FE-B86D-4C9AD840FA24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1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>
              <a:ea typeface="ＭＳ Ｐゴシック" pitchFamily="34" charset="-128"/>
            </a:endParaRP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2100C-7913-492F-97A8-CA899442ADF2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46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z="1000" dirty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9EC6188A-6B85-4FDC-98BD-C67557647E59}" type="slidenum">
              <a:rPr lang="en-US" smtClean="0">
                <a:solidFill>
                  <a:srgbClr val="000000"/>
                </a:solidFill>
              </a:rPr>
              <a:pPr defTabSz="903288"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z="1200" i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-128"/>
              </a:rPr>
              <a:t> </a:t>
            </a:r>
            <a:endParaRPr lang="nl-NL" sz="1200" i="1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85057-E612-4C63-83E8-BD2C7CC71FE7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2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baseline="0" dirty="0"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15E64-E761-4DD7-9F30-FDF7E36D690E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4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3B7C-DD2F-484E-9D90-DDF8244D1A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643D-116C-4D60-A8CE-A85DDE2119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A2D6-A2DA-4511-AEA8-787DCBFF70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06D3-D11B-4677-A8EF-1696BCF9A7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FC27-CEAB-4094-9927-47D12814C2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7836-8B61-4674-917D-906C1A3241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8B88-E6C8-45F2-91EA-13B8EF0EA42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7740-719A-43DC-A7E0-595DB86130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E39C-BB8E-450F-8978-88E7948E91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D000-CA2B-4C2E-AE1A-CD05C035A5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7FFD-6FDE-4EED-9029-606548431B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6C47A9-823C-445C-AB09-B432B14F42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35"/>
            <a:ext cx="9324528" cy="25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3974" y="476672"/>
            <a:ext cx="9248545" cy="2700860"/>
          </a:xfrm>
        </p:spPr>
        <p:txBody>
          <a:bodyPr/>
          <a:lstStyle/>
          <a:p>
            <a:r>
              <a:rPr lang="nl-NL" sz="28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 </a:t>
            </a:r>
            <a:r>
              <a:rPr lang="nl-NL" sz="2800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nl-NL" sz="2800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sz="28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nl-NL" sz="28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sz="2800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nl-NL" sz="2800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b="1" dirty="0" smtClean="0">
                <a:latin typeface="Helvetica LT Std" pitchFamily="34" charset="0"/>
                <a:ea typeface="ＭＳ Ｐゴシック" pitchFamily="34" charset="-128"/>
              </a:rPr>
              <a:t>Netwerkbijeenkomst </a:t>
            </a:r>
            <a:br>
              <a:rPr lang="nl-NL" b="1" dirty="0" smtClean="0">
                <a:latin typeface="Helvetica LT Std" pitchFamily="34" charset="0"/>
                <a:ea typeface="ＭＳ Ｐゴシック" pitchFamily="34" charset="-128"/>
              </a:rPr>
            </a:br>
            <a:r>
              <a:rPr lang="nl-NL" b="1" dirty="0" smtClean="0">
                <a:latin typeface="Helvetica LT Std" pitchFamily="34" charset="0"/>
                <a:ea typeface="ＭＳ Ｐゴシック" pitchFamily="34" charset="-128"/>
              </a:rPr>
              <a:t>5 februari 2019</a:t>
            </a:r>
            <a:r>
              <a:rPr lang="nl-NL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nl-NL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nl-NL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nl-NL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nl-NL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SAMEN TEGEN EENZAAMHEID</a:t>
            </a:r>
            <a:endParaRPr lang="nl-NL" b="1" dirty="0">
              <a:solidFill>
                <a:srgbClr val="0096C3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2051720" y="188912"/>
            <a:ext cx="6806530" cy="1583903"/>
          </a:xfrm>
        </p:spPr>
        <p:txBody>
          <a:bodyPr/>
          <a:lstStyle/>
          <a:p>
            <a:pPr algn="r"/>
            <a:r>
              <a:rPr lang="en-US" sz="20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en-US" sz="20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en-US" sz="20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en-US" sz="20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sz="32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Gevolgen eenzaamheid  </a:t>
            </a:r>
            <a:r>
              <a:rPr lang="en-US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en-US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endParaRPr lang="nl-NL" b="1" dirty="0">
              <a:solidFill>
                <a:srgbClr val="0096C3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916832"/>
            <a:ext cx="8229600" cy="3988271"/>
          </a:xfrm>
        </p:spPr>
        <p:txBody>
          <a:bodyPr anchor="ctr"/>
          <a:lstStyle/>
          <a:p>
            <a:r>
              <a:rPr lang="nl-NL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lage levenskwaliteit (ongelukkig)</a:t>
            </a:r>
            <a:endParaRPr lang="nl-NL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g</a:t>
            </a:r>
            <a:r>
              <a:rPr lang="nl-NL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ezondheidsrisico’s </a:t>
            </a:r>
          </a:p>
          <a:p>
            <a:pPr marL="914400" lvl="2" indent="0">
              <a:buNone/>
            </a:pPr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immuunsysteem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</a:t>
            </a:r>
            <a:r>
              <a:rPr lang="nl-NL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verslaving </a:t>
            </a: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en </a:t>
            </a:r>
            <a:r>
              <a:rPr lang="nl-NL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ontsporing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</a:t>
            </a:r>
            <a:r>
              <a:rPr lang="nl-NL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hart- en vaatziekten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</a:t>
            </a:r>
            <a:r>
              <a:rPr lang="nl-NL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Alzheimer</a:t>
            </a:r>
          </a:p>
          <a:p>
            <a:pPr marL="457200" lvl="1" indent="0">
              <a:buNone/>
            </a:pPr>
            <a:r>
              <a:rPr lang="nl-NL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overgewicht</a:t>
            </a:r>
            <a:endParaRPr lang="nl-NL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r>
              <a:rPr lang="nl-NL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kortere </a:t>
            </a: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levensverwachting</a:t>
            </a:r>
          </a:p>
          <a:p>
            <a:r>
              <a:rPr lang="nl-NL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maatschappelijke </a:t>
            </a: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kosten</a:t>
            </a:r>
          </a:p>
        </p:txBody>
      </p:sp>
      <p:pic>
        <p:nvPicPr>
          <p:cNvPr id="11268" name="Afbeelding 4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693" y="27789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165975" cy="1143000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en-US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en-US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en-US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endParaRPr lang="nl-NL" b="1" dirty="0">
              <a:solidFill>
                <a:srgbClr val="0096C3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412651" y="12454"/>
            <a:ext cx="8606730" cy="1550487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Pauze</a:t>
            </a:r>
          </a:p>
          <a:p>
            <a:pPr marL="0" indent="0" algn="ctr">
              <a:buNone/>
            </a:pPr>
            <a:endParaRPr lang="en-US" sz="800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en-US" sz="280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  <p:pic>
        <p:nvPicPr>
          <p:cNvPr id="5" name="Tijdelijke aanduiding voor inhou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015076"/>
            <a:ext cx="7632848" cy="57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8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Afbeelding 4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68" y="3318666"/>
            <a:ext cx="2497416" cy="3532803"/>
          </a:xfrm>
          <a:prstGeom prst="rect">
            <a:avLst/>
          </a:prstGeom>
        </p:spPr>
      </p:pic>
      <p:sp>
        <p:nvSpPr>
          <p:cNvPr id="5" name="Titel 2"/>
          <p:cNvSpPr txBox="1">
            <a:spLocks/>
          </p:cNvSpPr>
          <p:nvPr/>
        </p:nvSpPr>
        <p:spPr bwMode="auto">
          <a:xfrm>
            <a:off x="-468560" y="1146969"/>
            <a:ext cx="87112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b="1" i="0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INPUT</a:t>
            </a:r>
            <a:r>
              <a:rPr lang="nl-NL" b="1" i="0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 </a:t>
            </a:r>
            <a:r>
              <a:rPr lang="nl-NL" b="1" i="0" dirty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3</a:t>
            </a:r>
            <a:r>
              <a:rPr lang="nl-NL" i="0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/>
            </a:r>
            <a:br>
              <a:rPr lang="nl-NL" i="0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</a:br>
            <a:r>
              <a:rPr lang="nl-NL" i="0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/>
            </a:r>
            <a:br>
              <a:rPr lang="nl-NL" i="0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</a:br>
            <a:r>
              <a:rPr lang="nl-NL" i="0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Ervaring en aanpak: </a:t>
            </a:r>
          </a:p>
          <a:p>
            <a:r>
              <a:rPr lang="nl-NL" i="0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‘Wat doen </a:t>
            </a:r>
          </a:p>
          <a:p>
            <a:r>
              <a:rPr lang="nl-NL" i="0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jullie om eenzaamheid te doorbreken?’</a:t>
            </a:r>
            <a:r>
              <a:rPr lang="nl-NL" i="0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/>
            </a:r>
            <a:br>
              <a:rPr lang="nl-NL" i="0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</a:br>
            <a:endParaRPr lang="nl-NL" i="0" dirty="0">
              <a:solidFill>
                <a:srgbClr val="0096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Afbeelding 4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942253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2123728" y="214313"/>
            <a:ext cx="6734522" cy="1143000"/>
          </a:xfrm>
        </p:spPr>
        <p:txBody>
          <a:bodyPr/>
          <a:lstStyle/>
          <a:p>
            <a:pPr algn="r"/>
            <a:r>
              <a:rPr lang="nl-NL" sz="3200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Bespreekbaar maken</a:t>
            </a:r>
            <a:endParaRPr lang="nl-NL" sz="3200" b="1" dirty="0">
              <a:solidFill>
                <a:srgbClr val="0096C3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50" cy="4610943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Neem de tijd en zorg voor een vertrouwde omgeving</a:t>
            </a: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.</a:t>
            </a:r>
            <a:endParaRPr lang="nl-NL" sz="100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Wees een </a:t>
            </a:r>
            <a:r>
              <a:rPr lang="nl-NL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OEN</a:t>
            </a:r>
            <a:r>
              <a:rPr lang="nl-NL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 </a:t>
            </a:r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(Open, Eerlijk, Nieuwsgierig)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Gebruik </a:t>
            </a:r>
            <a:r>
              <a:rPr lang="nl-NL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LSD</a:t>
            </a: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</a:t>
            </a:r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(Luisteren, Samenvatten, Doorvragen)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Laat je </a:t>
            </a:r>
            <a:r>
              <a:rPr lang="nl-NL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OMA</a:t>
            </a: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thuis</a:t>
            </a:r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(Oplossingen, Meningen, Adviezen)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Gebruik </a:t>
            </a:r>
            <a:r>
              <a:rPr lang="nl-NL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NIVEA</a:t>
            </a:r>
            <a:r>
              <a:rPr lang="nl-NL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</a:t>
            </a:r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(Niet Invullen Voor Een Ander</a:t>
            </a:r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)</a:t>
            </a:r>
          </a:p>
          <a:p>
            <a:pPr marL="0" indent="0">
              <a:buNone/>
            </a:pPr>
            <a:endParaRPr lang="nl-NL" sz="280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Vergeet niet: </a:t>
            </a:r>
            <a:r>
              <a:rPr lang="nl-NL" sz="2800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vermoeden en actiebereidheid </a:t>
            </a:r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te toetsen</a:t>
            </a:r>
            <a:endParaRPr lang="nl-NL" sz="280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>
              <a:buNone/>
            </a:pPr>
            <a:endParaRPr lang="nl-NL" sz="240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nl-NL" sz="280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4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763688" y="575469"/>
            <a:ext cx="7165975" cy="1143000"/>
          </a:xfrm>
        </p:spPr>
        <p:txBody>
          <a:bodyPr/>
          <a:lstStyle/>
          <a:p>
            <a:pPr algn="r"/>
            <a:r>
              <a:rPr lang="nl-NL" sz="32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Aandachtspunten bij aanpak eenzaamheid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76290"/>
          </a:xfrm>
        </p:spPr>
        <p:txBody>
          <a:bodyPr/>
          <a:lstStyle/>
          <a:p>
            <a:r>
              <a:rPr lang="nl-NL" sz="2800" dirty="0" smtClean="0">
                <a:latin typeface="Helvetica LT Std" pitchFamily="34" charset="0"/>
                <a:ea typeface="ＭＳ Ｐゴシック" pitchFamily="34" charset="-128"/>
              </a:rPr>
              <a:t>realistische </a:t>
            </a:r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verwachtingen</a:t>
            </a:r>
          </a:p>
          <a:p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v</a:t>
            </a:r>
            <a:r>
              <a:rPr lang="nl-NL" sz="2800" dirty="0" smtClean="0">
                <a:latin typeface="Helvetica LT Std" pitchFamily="34" charset="0"/>
                <a:ea typeface="ＭＳ Ｐゴシック" pitchFamily="34" charset="-128"/>
              </a:rPr>
              <a:t>oorkomen </a:t>
            </a:r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is beter dan genezen</a:t>
            </a:r>
          </a:p>
          <a:p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h</a:t>
            </a:r>
            <a:r>
              <a:rPr lang="nl-NL" sz="2800" dirty="0" smtClean="0">
                <a:latin typeface="Helvetica LT Std" pitchFamily="34" charset="0"/>
                <a:ea typeface="ＭＳ Ｐゴシック" pitchFamily="34" charset="-128"/>
              </a:rPr>
              <a:t>aal het uit </a:t>
            </a:r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de taboesfeer </a:t>
            </a:r>
          </a:p>
          <a:p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e</a:t>
            </a:r>
            <a:r>
              <a:rPr lang="nl-NL" sz="2800" dirty="0" smtClean="0">
                <a:latin typeface="Helvetica LT Std" pitchFamily="34" charset="0"/>
                <a:ea typeface="ＭＳ Ｐゴシック" pitchFamily="34" charset="-128"/>
              </a:rPr>
              <a:t>rop </a:t>
            </a:r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af/bemoeizorg</a:t>
            </a:r>
          </a:p>
          <a:p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i</a:t>
            </a:r>
            <a:r>
              <a:rPr lang="nl-NL" sz="2800" dirty="0" smtClean="0">
                <a:latin typeface="Helvetica LT Std" pitchFamily="34" charset="0"/>
                <a:ea typeface="ＭＳ Ｐゴシック" pitchFamily="34" charset="-128"/>
              </a:rPr>
              <a:t>nterventies </a:t>
            </a:r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op maat</a:t>
            </a:r>
          </a:p>
          <a:p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l</a:t>
            </a:r>
            <a:r>
              <a:rPr lang="nl-NL" sz="2800" dirty="0" smtClean="0">
                <a:latin typeface="Helvetica LT Std" pitchFamily="34" charset="0"/>
                <a:ea typeface="ＭＳ Ｐゴシック" pitchFamily="34" charset="-128"/>
              </a:rPr>
              <a:t>okale </a:t>
            </a:r>
            <a:r>
              <a:rPr lang="nl-NL" sz="2800" dirty="0">
                <a:latin typeface="Helvetica LT Std" pitchFamily="34" charset="0"/>
                <a:ea typeface="ＭＳ Ｐゴシック" pitchFamily="34" charset="-128"/>
              </a:rPr>
              <a:t>samenwerking</a:t>
            </a:r>
          </a:p>
        </p:txBody>
      </p:sp>
      <p:pic>
        <p:nvPicPr>
          <p:cNvPr id="22532" name="Afbeelding 4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Afbeelding 4" descr="WtE - Kom de deur uit - carousse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573463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75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nl-NL" sz="9600" b="1" dirty="0" smtClean="0">
                <a:latin typeface="Helvetica LT Std"/>
              </a:rPr>
              <a:t/>
            </a:r>
            <a:br>
              <a:rPr lang="nl-NL" sz="9600" b="1" dirty="0" smtClean="0">
                <a:latin typeface="Helvetica LT Std"/>
              </a:rPr>
            </a:br>
            <a:r>
              <a:rPr lang="nl-NL" sz="9600" b="1" dirty="0" smtClean="0">
                <a:latin typeface="Helvetica LT Std"/>
              </a:rPr>
              <a:t>EINDE</a:t>
            </a:r>
            <a:r>
              <a:rPr lang="nl-NL" dirty="0" smtClean="0">
                <a:solidFill>
                  <a:srgbClr val="0096C3"/>
                </a:solidFill>
                <a:latin typeface="Helvetica LT Std"/>
              </a:rPr>
              <a:t/>
            </a:r>
            <a:br>
              <a:rPr lang="nl-NL" dirty="0" smtClean="0">
                <a:solidFill>
                  <a:srgbClr val="0096C3"/>
                </a:solidFill>
                <a:latin typeface="Helvetica LT Std"/>
              </a:rPr>
            </a:br>
            <a:r>
              <a:rPr lang="nl-NL" dirty="0" smtClean="0">
                <a:solidFill>
                  <a:srgbClr val="0096C3"/>
                </a:solidFill>
                <a:latin typeface="Helvetica LT Std"/>
              </a:rPr>
              <a:t/>
            </a:r>
            <a:br>
              <a:rPr lang="nl-NL" dirty="0" smtClean="0">
                <a:solidFill>
                  <a:srgbClr val="0096C3"/>
                </a:solidFill>
                <a:latin typeface="Helvetica LT Std"/>
              </a:rPr>
            </a:br>
            <a:r>
              <a:rPr lang="nl-NL" dirty="0" smtClean="0">
                <a:solidFill>
                  <a:srgbClr val="0096C3"/>
                </a:solidFill>
                <a:latin typeface="Helvetica LT Std"/>
              </a:rPr>
              <a:t>Bedankt voor jullie </a:t>
            </a:r>
            <a:br>
              <a:rPr lang="nl-NL" dirty="0" smtClean="0">
                <a:solidFill>
                  <a:srgbClr val="0096C3"/>
                </a:solidFill>
                <a:latin typeface="Helvetica LT Std"/>
              </a:rPr>
            </a:br>
            <a:r>
              <a:rPr lang="nl-NL" dirty="0" smtClean="0">
                <a:solidFill>
                  <a:srgbClr val="0096C3"/>
                </a:solidFill>
                <a:latin typeface="Helvetica LT Std"/>
              </a:rPr>
              <a:t>belangstelling en INPUT</a:t>
            </a:r>
            <a:r>
              <a:rPr lang="nl-NL" dirty="0" smtClean="0">
                <a:solidFill>
                  <a:srgbClr val="0096C3"/>
                </a:solidFill>
              </a:rPr>
              <a:t>!</a:t>
            </a:r>
            <a:endParaRPr lang="nl-NL" dirty="0">
              <a:solidFill>
                <a:srgbClr val="0096C3"/>
              </a:solidFill>
            </a:endParaRPr>
          </a:p>
        </p:txBody>
      </p:sp>
      <p:pic>
        <p:nvPicPr>
          <p:cNvPr id="4" name="Afbeelding 4" descr="groepje mensen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6215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4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0" y="404664"/>
            <a:ext cx="10404648" cy="5544616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3600" b="1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3600" b="1" dirty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 </a:t>
            </a:r>
            <a:r>
              <a:rPr lang="nl-NL" sz="3600" b="1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                  Tijdens deze bijeenkomst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3600" b="1" dirty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 </a:t>
            </a:r>
            <a:r>
              <a:rPr lang="nl-NL" sz="3600" b="1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               willen we INPUT uitwisselen</a:t>
            </a:r>
          </a:p>
          <a:p>
            <a:pPr marL="0" indent="0" eaLnBrk="1" hangingPunct="1">
              <a:buFont typeface="Arial" charset="0"/>
              <a:buNone/>
            </a:pPr>
            <a:endParaRPr lang="nl-NL" sz="3600" b="1" dirty="0">
              <a:solidFill>
                <a:srgbClr val="004054"/>
              </a:solidFill>
              <a:latin typeface="Helvetica LT Std" panose="020B0504020202020204" pitchFamily="34" charset="0"/>
              <a:ea typeface="ＭＳ Ｐゴシック" pitchFamily="34" charset="-128"/>
            </a:endParaRPr>
          </a:p>
          <a:p>
            <a:pPr marL="514350" indent="-514350" eaLnBrk="1" hangingPunct="1">
              <a:buAutoNum type="arabicPeriod"/>
            </a:pPr>
            <a:r>
              <a:rPr lang="nl-NL" sz="3600" b="1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definitie ‘eenzaamheid’</a:t>
            </a:r>
          </a:p>
          <a:p>
            <a:pPr marL="514350" indent="-514350" eaLnBrk="1" hangingPunct="1">
              <a:buAutoNum type="arabicPeriod"/>
            </a:pPr>
            <a:endParaRPr lang="nl-NL" sz="3600" b="1" dirty="0">
              <a:solidFill>
                <a:srgbClr val="004054"/>
              </a:solidFill>
              <a:latin typeface="Helvetica LT Std" panose="020B0504020202020204" pitchFamily="34" charset="0"/>
              <a:ea typeface="ＭＳ Ｐゴシック" pitchFamily="34" charset="-128"/>
            </a:endParaRPr>
          </a:p>
          <a:p>
            <a:pPr marL="514350" indent="-514350" eaLnBrk="1" hangingPunct="1">
              <a:buAutoNum type="arabicPeriod"/>
            </a:pPr>
            <a:r>
              <a:rPr lang="nl-NL" sz="3600" b="1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oorzaken </a:t>
            </a:r>
            <a:r>
              <a:rPr lang="nl-NL" sz="3600" b="1" dirty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en </a:t>
            </a:r>
            <a:r>
              <a:rPr lang="nl-NL" sz="3600" b="1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gevolgen</a:t>
            </a:r>
          </a:p>
          <a:p>
            <a:pPr marL="514350" indent="-514350" eaLnBrk="1" hangingPunct="1">
              <a:buAutoNum type="arabicPeriod"/>
            </a:pPr>
            <a:endParaRPr lang="nl-NL" sz="3600" b="1" dirty="0" smtClean="0">
              <a:solidFill>
                <a:srgbClr val="004054"/>
              </a:solidFill>
              <a:latin typeface="Helvetica LT Std" panose="020B0504020202020204" pitchFamily="34" charset="0"/>
              <a:ea typeface="ＭＳ Ｐゴシック" pitchFamily="34" charset="-128"/>
            </a:endParaRPr>
          </a:p>
          <a:p>
            <a:pPr marL="514350" indent="-514350" eaLnBrk="1" hangingPunct="1">
              <a:buAutoNum type="arabicPeriod"/>
            </a:pPr>
            <a:r>
              <a:rPr lang="nl-NL" sz="3600" b="1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ervaringen en aanpak</a:t>
            </a:r>
            <a:endParaRPr lang="nl-NL" sz="3600" b="1" dirty="0">
              <a:solidFill>
                <a:srgbClr val="004054"/>
              </a:solidFill>
              <a:latin typeface="Helvetica LT Std" panose="020B0504020202020204" pitchFamily="34" charset="0"/>
              <a:ea typeface="ＭＳ Ｐゴシック" pitchFamily="34" charset="-128"/>
            </a:endParaRPr>
          </a:p>
          <a:p>
            <a:pPr marL="514350" indent="-514350" eaLnBrk="1" hangingPunct="1">
              <a:buFont typeface="Arial" charset="0"/>
              <a:buNone/>
            </a:pPr>
            <a:endParaRPr lang="nl-NL" dirty="0">
              <a:latin typeface="Helvetica LT Std" panose="020B0504020202020204" pitchFamily="34" charset="0"/>
              <a:ea typeface="ＭＳ Ｐゴシック" pitchFamily="34" charset="-128"/>
            </a:endParaRPr>
          </a:p>
        </p:txBody>
      </p:sp>
      <p:pic>
        <p:nvPicPr>
          <p:cNvPr id="23556" name="Afbeelding 4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8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62200"/>
            <a:ext cx="8363272" cy="3763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3600" dirty="0">
                <a:ea typeface="ＭＳ Ｐゴシック" pitchFamily="34" charset="-128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nl-NL" dirty="0">
              <a:ea typeface="ＭＳ Ｐゴシック" pitchFamily="34" charset="-128"/>
            </a:endParaRPr>
          </a:p>
        </p:txBody>
      </p:sp>
      <p:pic>
        <p:nvPicPr>
          <p:cNvPr id="6" name="Picture 2" descr="http://www.zinweb.nl/sites/default/files/imagecache/standaard/artikel/images-hoofd/loneliness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12776"/>
            <a:ext cx="9010248" cy="60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Afbeelding 4" descr="groepje mensen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692696"/>
            <a:ext cx="8970330" cy="3191619"/>
          </a:xfrm>
        </p:spPr>
        <p:txBody>
          <a:bodyPr/>
          <a:lstStyle/>
          <a:p>
            <a:r>
              <a:rPr lang="nl-NL" b="1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INPUT</a:t>
            </a:r>
            <a:r>
              <a:rPr lang="nl-NL" b="1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 </a:t>
            </a:r>
            <a:r>
              <a:rPr lang="nl-NL" b="1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1</a:t>
            </a:r>
            <a:r>
              <a:rPr lang="nl-NL" dirty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/>
            </a:r>
            <a:br>
              <a:rPr lang="nl-NL" dirty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</a:br>
            <a:r>
              <a:rPr lang="nl-NL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/>
            </a:r>
            <a:br>
              <a:rPr lang="nl-NL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</a:br>
            <a:r>
              <a:rPr lang="nl-NL" dirty="0" smtClean="0">
                <a:solidFill>
                  <a:srgbClr val="004054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>Definitie: ‘Wat betekent eenzaamheid?’</a:t>
            </a:r>
            <a:r>
              <a:rPr lang="nl-NL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  <a:t/>
            </a:r>
            <a:br>
              <a:rPr lang="nl-NL" dirty="0" smtClean="0">
                <a:solidFill>
                  <a:srgbClr val="0096C3"/>
                </a:solidFill>
                <a:latin typeface="Helvetica LT Std" panose="020B0504020202020204" pitchFamily="34" charset="0"/>
                <a:ea typeface="ＭＳ Ｐゴシック" pitchFamily="34" charset="-128"/>
              </a:rPr>
            </a:br>
            <a:endParaRPr lang="nl-NL" dirty="0">
              <a:solidFill>
                <a:srgbClr val="0096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105025"/>
            <a:ext cx="7920880" cy="377224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Helvetica LT Std" panose="020B0504020202020204"/>
                <a:ea typeface="ＭＳ Ｐゴシック" pitchFamily="34" charset="-128"/>
              </a:rPr>
              <a:t>Eenzaamheid </a:t>
            </a:r>
            <a:r>
              <a:rPr lang="nl-NL" dirty="0">
                <a:latin typeface="Helvetica LT Std" panose="020B0504020202020204"/>
                <a:ea typeface="ＭＳ Ｐゴシック" pitchFamily="34" charset="-128"/>
              </a:rPr>
              <a:t>is inherent aan bepaalde gebeurtenissen of periodes in het </a:t>
            </a:r>
            <a:r>
              <a:rPr lang="nl-NL" dirty="0" smtClean="0">
                <a:latin typeface="Helvetica LT Std" panose="020B0504020202020204"/>
                <a:ea typeface="ＭＳ Ｐゴシック" pitchFamily="34" charset="-128"/>
              </a:rPr>
              <a:t>leven.</a:t>
            </a:r>
          </a:p>
          <a:p>
            <a:pPr marL="0" indent="0">
              <a:buNone/>
            </a:pPr>
            <a:endParaRPr lang="nl-NL" dirty="0" smtClean="0">
              <a:latin typeface="Helvetica LT Std" panose="020B0504020202020204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96C3"/>
                </a:solidFill>
                <a:latin typeface="Helvetica LT Std" panose="020B0504020202020204"/>
                <a:ea typeface="ＭＳ Ｐゴシック" pitchFamily="34" charset="-128"/>
              </a:rPr>
              <a:t>“Eenzaamheid is een goede plaats om te bezoeken, maar een slechte plaats om te verblijven.”</a:t>
            </a:r>
          </a:p>
          <a:p>
            <a:pPr marL="0" indent="0">
              <a:buNone/>
            </a:pPr>
            <a:endParaRPr lang="nl-NL" dirty="0" smtClean="0">
              <a:solidFill>
                <a:srgbClr val="0096C3"/>
              </a:solidFill>
              <a:latin typeface="Helvetica LT Std" panose="020B0504020202020204"/>
              <a:ea typeface="ＭＳ Ｐゴシック" pitchFamily="34" charset="-128"/>
            </a:endParaRPr>
          </a:p>
          <a:p>
            <a:pPr marL="0" indent="0">
              <a:buNone/>
            </a:pPr>
            <a:endParaRPr lang="nl-NL" sz="1000" b="1" dirty="0">
              <a:solidFill>
                <a:srgbClr val="0096C3"/>
              </a:solidFill>
              <a:latin typeface="Helvetica LT Std" panose="020B0504020202020204"/>
              <a:ea typeface="ＭＳ Ｐゴシック" pitchFamily="34" charset="-128"/>
            </a:endParaRPr>
          </a:p>
          <a:p>
            <a:pPr marL="0" indent="0">
              <a:buNone/>
            </a:pPr>
            <a:endParaRPr lang="nl-NL" b="1" dirty="0" smtClean="0">
              <a:solidFill>
                <a:srgbClr val="0096C3"/>
              </a:solidFill>
              <a:latin typeface="Helvetica LT Std" panose="020B0504020202020204"/>
              <a:ea typeface="ＭＳ Ｐゴシック" pitchFamily="34" charset="-128"/>
            </a:endParaRPr>
          </a:p>
        </p:txBody>
      </p:sp>
      <p:pic>
        <p:nvPicPr>
          <p:cNvPr id="23556" name="Afbeelding 4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2506" y="84004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96C3"/>
                </a:solidFill>
                <a:latin typeface="Helvetica LT Std"/>
              </a:rPr>
              <a:t>Normaal of een probleem?</a:t>
            </a:r>
            <a:endParaRPr lang="nl-NL" dirty="0">
              <a:solidFill>
                <a:srgbClr val="0096C3"/>
              </a:solidFill>
              <a:latin typeface="Helvetica LT Std"/>
            </a:endParaRPr>
          </a:p>
        </p:txBody>
      </p:sp>
    </p:spTree>
    <p:extLst>
      <p:ext uri="{BB962C8B-B14F-4D97-AF65-F5344CB8AC3E}">
        <p14:creationId xmlns:p14="http://schemas.microsoft.com/office/powerpoint/2010/main" val="12338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2051720" y="285750"/>
            <a:ext cx="6749380" cy="1143000"/>
          </a:xfrm>
        </p:spPr>
        <p:txBody>
          <a:bodyPr/>
          <a:lstStyle/>
          <a:p>
            <a:pPr algn="r" eaLnBrk="1" hangingPunct="1"/>
            <a:r>
              <a:rPr lang="nl-NL" sz="3200" b="1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Soorten eenzaamheid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428624" y="2133600"/>
            <a:ext cx="8247831" cy="4535760"/>
          </a:xfrm>
        </p:spPr>
        <p:txBody>
          <a:bodyPr/>
          <a:lstStyle/>
          <a:p>
            <a:pPr indent="0" eaLnBrk="1" hangingPunct="1">
              <a:buFont typeface="Arial" charset="0"/>
              <a:buNone/>
            </a:pPr>
            <a:r>
              <a:rPr lang="nl-NL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Sociale eenzaamheid</a:t>
            </a:r>
            <a:br>
              <a:rPr lang="nl-NL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sz="2800" dirty="0">
                <a:latin typeface="Helvetica LT Std" pitchFamily="34" charset="0"/>
              </a:rPr>
              <a:t>T</a:t>
            </a:r>
            <a:r>
              <a:rPr lang="nl-NL" sz="2800" dirty="0" smtClean="0">
                <a:latin typeface="Helvetica LT Std" pitchFamily="34" charset="0"/>
              </a:rPr>
              <a:t>e weinig betekenisvolle contacten.</a:t>
            </a:r>
          </a:p>
          <a:p>
            <a:pPr indent="0" eaLnBrk="1" hangingPunct="1">
              <a:buFont typeface="Arial" charset="0"/>
              <a:buNone/>
            </a:pPr>
            <a:r>
              <a:rPr lang="nl-NL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Emotionele </a:t>
            </a:r>
            <a:r>
              <a:rPr lang="nl-NL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eenzaamheid</a:t>
            </a:r>
            <a:br>
              <a:rPr lang="nl-NL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sz="2800" dirty="0">
                <a:latin typeface="Helvetica LT Std" pitchFamily="34" charset="0"/>
              </a:rPr>
              <a:t>G</a:t>
            </a:r>
            <a:r>
              <a:rPr lang="nl-NL" sz="2800" dirty="0" smtClean="0">
                <a:latin typeface="Helvetica LT Std" pitchFamily="34" charset="0"/>
              </a:rPr>
              <a:t>een hechte of intieme band.</a:t>
            </a:r>
            <a:endParaRPr lang="nl-NL" sz="2800" dirty="0">
              <a:latin typeface="Helvetica LT Std" pitchFamily="34" charset="0"/>
            </a:endParaRPr>
          </a:p>
          <a:p>
            <a:pPr indent="0" eaLnBrk="1" hangingPunct="1">
              <a:buNone/>
            </a:pPr>
            <a:r>
              <a:rPr lang="nl-NL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Existentiële eenzaamheid</a:t>
            </a:r>
            <a:r>
              <a:rPr lang="nl-NL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nl-NL" dirty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</a:br>
            <a:r>
              <a:rPr lang="nl-NL" sz="2800" dirty="0">
                <a:latin typeface="Helvetica LT Std" pitchFamily="34" charset="0"/>
              </a:rPr>
              <a:t>Geen antwoord </a:t>
            </a:r>
            <a:r>
              <a:rPr lang="nl-NL" sz="2800" dirty="0" smtClean="0">
                <a:latin typeface="Helvetica LT Std" pitchFamily="34" charset="0"/>
              </a:rPr>
              <a:t>vinden op de zin van het leven.</a:t>
            </a:r>
          </a:p>
          <a:p>
            <a:pPr indent="0" eaLnBrk="1" hangingPunct="1">
              <a:buNone/>
            </a:pPr>
            <a:endParaRPr lang="nl-NL" sz="2800" dirty="0">
              <a:latin typeface="Helvetica LT Std" pitchFamily="34" charset="0"/>
            </a:endParaRPr>
          </a:p>
        </p:txBody>
      </p:sp>
      <p:pic>
        <p:nvPicPr>
          <p:cNvPr id="8197" name="Afbeelding 7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35093" cy="1143000"/>
          </a:xfrm>
        </p:spPr>
        <p:txBody>
          <a:bodyPr/>
          <a:lstStyle/>
          <a:p>
            <a:pPr algn="r" eaLnBrk="1" hangingPunct="1"/>
            <a:r>
              <a:rPr lang="nl-NL" sz="3200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Sociaal isolement</a:t>
            </a:r>
            <a:endParaRPr lang="nl-NL" sz="3200" b="1" dirty="0">
              <a:solidFill>
                <a:srgbClr val="0096C3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1727448"/>
          </a:xfrm>
        </p:spPr>
        <p:txBody>
          <a:bodyPr/>
          <a:lstStyle/>
          <a:p>
            <a:pPr indent="0" eaLnBrk="1" hangingPunct="1">
              <a:buNone/>
            </a:pPr>
            <a:r>
              <a:rPr lang="nl-NL" dirty="0" smtClean="0">
                <a:latin typeface="Helvetica LT Std" pitchFamily="34" charset="0"/>
              </a:rPr>
              <a:t>geen </a:t>
            </a:r>
            <a:r>
              <a:rPr lang="nl-NL" dirty="0">
                <a:latin typeface="Helvetica LT Std" pitchFamily="34" charset="0"/>
              </a:rPr>
              <a:t>fysiek ervaren gevoel, maar een situatie:  te klein </a:t>
            </a:r>
            <a:r>
              <a:rPr lang="nl-NL" dirty="0" smtClean="0">
                <a:latin typeface="Helvetica LT Std" pitchFamily="34" charset="0"/>
              </a:rPr>
              <a:t>netwerk van sociale relaties</a:t>
            </a:r>
            <a:endParaRPr lang="nl-NL" dirty="0">
              <a:latin typeface="Helvetica LT Std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nl-NL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>
              <a:ea typeface="ＭＳ Ｐゴシック" pitchFamily="34" charset="-128"/>
            </a:endParaRPr>
          </a:p>
        </p:txBody>
      </p:sp>
      <p:pic>
        <p:nvPicPr>
          <p:cNvPr id="9220" name="Afbeelding 4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K8227~1.ROO\AppData\Local\Temp\Rar$DI15.817\_DSC1022_erwin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429000"/>
            <a:ext cx="4320480" cy="2874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9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el 1"/>
          <p:cNvSpPr>
            <a:spLocks noGrp="1"/>
          </p:cNvSpPr>
          <p:nvPr>
            <p:ph type="title"/>
          </p:nvPr>
        </p:nvSpPr>
        <p:spPr>
          <a:xfrm>
            <a:off x="2123728" y="-175606"/>
            <a:ext cx="6696743" cy="1322662"/>
          </a:xfrm>
        </p:spPr>
        <p:txBody>
          <a:bodyPr/>
          <a:lstStyle/>
          <a:p>
            <a:pPr algn="r" eaLnBrk="1" hangingPunct="1"/>
            <a:r>
              <a:rPr lang="nl-NL" sz="3200" b="1" dirty="0" smtClean="0">
                <a:solidFill>
                  <a:srgbClr val="0096C3"/>
                </a:solidFill>
                <a:latin typeface="Helvetica LT Std" pitchFamily="34" charset="0"/>
              </a:rPr>
              <a:t>Cijfers eenzaamheid</a:t>
            </a:r>
            <a:endParaRPr lang="nl-NL" sz="3200" b="1" dirty="0">
              <a:solidFill>
                <a:srgbClr val="0096C3"/>
              </a:solidFill>
              <a:latin typeface="Helvetica LT Std" pitchFamily="34" charset="0"/>
            </a:endParaRPr>
          </a:p>
        </p:txBody>
      </p:sp>
      <p:pic>
        <p:nvPicPr>
          <p:cNvPr id="7" name="Afbeelding 6" descr="groepje mens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645670" cy="1916832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 rotWithShape="1">
          <a:blip r:embed="rId4"/>
          <a:srcRect l="16733" r="40369"/>
          <a:stretch/>
        </p:blipFill>
        <p:spPr bwMode="auto">
          <a:xfrm>
            <a:off x="4716016" y="760708"/>
            <a:ext cx="4176464" cy="3983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2056466" y="1069903"/>
            <a:ext cx="294640" cy="15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056466" y="1616632"/>
            <a:ext cx="294640" cy="15430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ea typeface="+mn-ea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2051720" y="629509"/>
            <a:ext cx="294640" cy="15430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ea typeface="+mn-ea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74745" y="29046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>
              <a:ea typeface="+mn-ea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674745" y="33618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altLang="nl-NL" sz="600" i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nl-NL" altLang="nl-NL" sz="700" i="0">
              <a:solidFill>
                <a:prstClr val="black"/>
              </a:solidFill>
              <a:ea typeface="+mn-ea"/>
            </a:endParaRPr>
          </a:p>
          <a:p>
            <a:pPr eaLnBrk="0" hangingPunct="0"/>
            <a:endParaRPr lang="nl-NL" altLang="nl-NL" sz="1800" i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674745" y="33618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>
              <a:ea typeface="+mn-ea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674745" y="38190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>
              <a:ea typeface="+mn-ea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3512049" y="6274978"/>
            <a:ext cx="5631951" cy="58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sz="3200" b="1" i="0" dirty="0">
                <a:solidFill>
                  <a:srgbClr val="0096C3"/>
                </a:solidFill>
                <a:latin typeface="Helvetica LT Std" pitchFamily="34" charset="0"/>
              </a:rPr>
              <a:t>* </a:t>
            </a:r>
            <a:r>
              <a:rPr lang="nl-NL" sz="1600" b="1" i="0" dirty="0">
                <a:latin typeface="Helvetica LT Std" pitchFamily="34" charset="0"/>
              </a:rPr>
              <a:t>Rijksinstituut voor Volksgezondheid en Milieu </a:t>
            </a:r>
            <a:r>
              <a:rPr lang="nl-NL" sz="1600" b="1" i="0" dirty="0" smtClean="0">
                <a:latin typeface="Helvetica LT Std" pitchFamily="34" charset="0"/>
              </a:rPr>
              <a:t>2016 </a:t>
            </a:r>
            <a:endParaRPr lang="nl-NL" sz="1600" b="1" i="0" dirty="0">
              <a:latin typeface="Helvetica LT Std" pitchFamily="34" charset="0"/>
            </a:endParaRPr>
          </a:p>
        </p:txBody>
      </p:sp>
      <p:sp>
        <p:nvSpPr>
          <p:cNvPr id="19" name="Tijdelijke aanduiding voor inhoud 1"/>
          <p:cNvSpPr>
            <a:spLocks noGrp="1"/>
          </p:cNvSpPr>
          <p:nvPr>
            <p:ph idx="1"/>
          </p:nvPr>
        </p:nvSpPr>
        <p:spPr>
          <a:xfrm>
            <a:off x="2351106" y="404664"/>
            <a:ext cx="5544616" cy="1961084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 smtClean="0">
                <a:latin typeface="Helvetica LT Std" panose="020B0504020202020204" pitchFamily="34" charset="0"/>
              </a:rPr>
              <a:t>8% sterk*</a:t>
            </a:r>
          </a:p>
          <a:p>
            <a:pPr marL="0" indent="0">
              <a:buNone/>
            </a:pPr>
            <a:r>
              <a:rPr lang="nl-NL" sz="2800" dirty="0" smtClean="0">
                <a:latin typeface="Helvetica LT Std" panose="020B0504020202020204" pitchFamily="34" charset="0"/>
              </a:rPr>
              <a:t>30% matig</a:t>
            </a:r>
          </a:p>
          <a:p>
            <a:pPr marL="0" indent="0">
              <a:buNone/>
            </a:pPr>
            <a:r>
              <a:rPr lang="nl-NL" sz="2800" dirty="0" smtClean="0">
                <a:latin typeface="Helvetica LT Std" panose="020B0504020202020204" pitchFamily="34" charset="0"/>
              </a:rPr>
              <a:t>62% niet </a:t>
            </a:r>
          </a:p>
          <a:p>
            <a:pPr marL="0" indent="0">
              <a:buNone/>
            </a:pPr>
            <a:endParaRPr lang="nl-NL" sz="2800" dirty="0" smtClean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latin typeface="Helvetica LT Std" panose="020B0504020202020204" pitchFamily="34" charset="0"/>
              </a:rPr>
              <a:t> </a:t>
            </a:r>
            <a:r>
              <a:rPr lang="nl-NL" sz="2400" dirty="0">
                <a:latin typeface="Helvetica LT Std" panose="020B0504020202020204" pitchFamily="34" charset="0"/>
              </a:rPr>
              <a:t/>
            </a:r>
            <a:br>
              <a:rPr lang="nl-NL" sz="2400" dirty="0">
                <a:latin typeface="Helvetica LT Std" panose="020B0504020202020204" pitchFamily="34" charset="0"/>
              </a:rPr>
            </a:br>
            <a:endParaRPr lang="nl-NL" sz="2800" dirty="0">
              <a:latin typeface="Helvetica LT Std" panose="020B05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308304" y="35904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0" name="Tijdelijke aanduiding voor inhoud 1"/>
          <p:cNvSpPr txBox="1">
            <a:spLocks/>
          </p:cNvSpPr>
          <p:nvPr/>
        </p:nvSpPr>
        <p:spPr bwMode="auto">
          <a:xfrm>
            <a:off x="251198" y="2189253"/>
            <a:ext cx="8392988" cy="41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600" i="0" dirty="0" smtClean="0">
                <a:latin typeface="Helvetica LT Std"/>
                <a:cs typeface="Helvetica" panose="020B0604020202020204" pitchFamily="34" charset="0"/>
              </a:rPr>
              <a:t>*7</a:t>
            </a:r>
            <a:r>
              <a:rPr lang="nl-NL" sz="2600" i="0" dirty="0">
                <a:latin typeface="Helvetica LT Std"/>
                <a:cs typeface="Helvetica" panose="020B0604020202020204" pitchFamily="34" charset="0"/>
              </a:rPr>
              <a:t>% autochtone Nederlanders</a:t>
            </a:r>
            <a:br>
              <a:rPr lang="nl-NL" sz="2600" i="0" dirty="0">
                <a:latin typeface="Helvetica LT Std"/>
                <a:cs typeface="Helvetica" panose="020B0604020202020204" pitchFamily="34" charset="0"/>
              </a:rPr>
            </a:br>
            <a:r>
              <a:rPr lang="nl-NL" sz="2600" i="0" dirty="0">
                <a:latin typeface="Helvetica LT Std"/>
                <a:cs typeface="Helvetica" panose="020B0604020202020204" pitchFamily="34" charset="0"/>
              </a:rPr>
              <a:t>11% Westerse allochtonen</a:t>
            </a:r>
            <a:br>
              <a:rPr lang="nl-NL" sz="2600" i="0" dirty="0">
                <a:latin typeface="Helvetica LT Std"/>
                <a:cs typeface="Helvetica" panose="020B0604020202020204" pitchFamily="34" charset="0"/>
              </a:rPr>
            </a:br>
            <a:r>
              <a:rPr lang="nl-NL" sz="2600" i="0" dirty="0">
                <a:latin typeface="Helvetica LT Std"/>
                <a:cs typeface="Helvetica" panose="020B0604020202020204" pitchFamily="34" charset="0"/>
              </a:rPr>
              <a:t>20% niet-westerse allochtoon</a:t>
            </a:r>
          </a:p>
          <a:p>
            <a:endParaRPr lang="nl-NL" sz="2600" i="0" dirty="0">
              <a:latin typeface="Helvetica LT Std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600" i="0" dirty="0">
                <a:latin typeface="Helvetica LT Std"/>
                <a:cs typeface="Helvetica" panose="020B0604020202020204" pitchFamily="34" charset="0"/>
              </a:rPr>
              <a:t>*20% gescheiden </a:t>
            </a:r>
            <a:endParaRPr lang="nl-NL" sz="2600" i="0" dirty="0" smtClean="0">
              <a:latin typeface="Helvetica LT Std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600" i="0" dirty="0">
                <a:latin typeface="Helvetica LT Std"/>
                <a:cs typeface="Helvetica" panose="020B0604020202020204" pitchFamily="34" charset="0"/>
              </a:rPr>
              <a:t> </a:t>
            </a:r>
            <a:r>
              <a:rPr lang="nl-NL" sz="2600" i="0" dirty="0" smtClean="0">
                <a:latin typeface="Helvetica LT Std"/>
                <a:cs typeface="Helvetica" panose="020B0604020202020204" pitchFamily="34" charset="0"/>
              </a:rPr>
              <a:t>5</a:t>
            </a:r>
            <a:r>
              <a:rPr lang="nl-NL" sz="2600" i="0" dirty="0">
                <a:latin typeface="Helvetica LT Std"/>
                <a:cs typeface="Helvetica" panose="020B0604020202020204" pitchFamily="34" charset="0"/>
              </a:rPr>
              <a:t>% samenwonend/gehuwd</a:t>
            </a:r>
          </a:p>
          <a:p>
            <a:endParaRPr lang="nl-NL" sz="2600" i="0" dirty="0">
              <a:latin typeface="Helvetica LT Std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600" i="0" dirty="0">
                <a:latin typeface="Helvetica LT Std"/>
                <a:cs typeface="Helvetica" panose="020B0604020202020204" pitchFamily="34" charset="0"/>
              </a:rPr>
              <a:t>mensen met een lagere opleiding voelen zich vaker </a:t>
            </a:r>
            <a:r>
              <a:rPr lang="nl-NL" sz="2600" i="0" dirty="0" smtClean="0">
                <a:latin typeface="Helvetica LT Std"/>
                <a:cs typeface="Helvetica" panose="020B0604020202020204" pitchFamily="34" charset="0"/>
              </a:rPr>
              <a:t>eenzaam</a:t>
            </a:r>
          </a:p>
        </p:txBody>
      </p:sp>
    </p:spTree>
    <p:extLst>
      <p:ext uri="{BB962C8B-B14F-4D97-AF65-F5344CB8AC3E}">
        <p14:creationId xmlns:p14="http://schemas.microsoft.com/office/powerpoint/2010/main" val="41435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Afbeelding 4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462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11560" y="1564965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b="1" dirty="0" smtClean="0">
                <a:solidFill>
                  <a:srgbClr val="004054"/>
                </a:solidFill>
              </a:rPr>
              <a:t>INPUT 2</a:t>
            </a:r>
          </a:p>
          <a:p>
            <a:pPr marL="0" indent="0" algn="ctr">
              <a:buNone/>
            </a:pPr>
            <a:endParaRPr lang="nl-NL" sz="5400" b="1" dirty="0" smtClean="0">
              <a:solidFill>
                <a:srgbClr val="004054"/>
              </a:solidFill>
            </a:endParaRPr>
          </a:p>
          <a:p>
            <a:pPr marL="0" indent="0" algn="ctr">
              <a:buNone/>
            </a:pPr>
            <a:r>
              <a:rPr lang="nl-NL" sz="5400" dirty="0">
                <a:solidFill>
                  <a:srgbClr val="004054"/>
                </a:solidFill>
              </a:rPr>
              <a:t>D</a:t>
            </a:r>
            <a:r>
              <a:rPr lang="nl-NL" sz="5400" dirty="0" smtClean="0">
                <a:solidFill>
                  <a:srgbClr val="004054"/>
                </a:solidFill>
              </a:rPr>
              <a:t>e oorzaken en gevolgen: Hoe signaleren jullie eenzaamheid? </a:t>
            </a:r>
          </a:p>
        </p:txBody>
      </p:sp>
    </p:spTree>
    <p:extLst>
      <p:ext uri="{BB962C8B-B14F-4D97-AF65-F5344CB8AC3E}">
        <p14:creationId xmlns:p14="http://schemas.microsoft.com/office/powerpoint/2010/main" val="17617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-4284984" y="141768"/>
            <a:ext cx="6662514" cy="1143000"/>
          </a:xfrm>
        </p:spPr>
        <p:txBody>
          <a:bodyPr/>
          <a:lstStyle/>
          <a:p>
            <a:pPr algn="r" eaLnBrk="1" hangingPunct="1"/>
            <a:r>
              <a:rPr lang="nl-NL" sz="3200" b="1" dirty="0" smtClean="0">
                <a:solidFill>
                  <a:srgbClr val="0096C3"/>
                </a:solidFill>
                <a:latin typeface="Helvetica LT Std" pitchFamily="34" charset="0"/>
                <a:ea typeface="ＭＳ Ｐゴシック" pitchFamily="34" charset="-128"/>
              </a:rPr>
              <a:t>Oorzaken</a:t>
            </a:r>
            <a:endParaRPr lang="nl-NL" sz="3200" b="1" dirty="0">
              <a:solidFill>
                <a:srgbClr val="0096C3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  <p:sp>
        <p:nvSpPr>
          <p:cNvPr id="14340" name="Tijdelijke aanduiding voor inhoud 2"/>
          <p:cNvSpPr>
            <a:spLocks noGrp="1"/>
          </p:cNvSpPr>
          <p:nvPr>
            <p:ph idx="1"/>
          </p:nvPr>
        </p:nvSpPr>
        <p:spPr>
          <a:xfrm>
            <a:off x="-324544" y="2204864"/>
            <a:ext cx="7954082" cy="4538663"/>
          </a:xfrm>
        </p:spPr>
        <p:txBody>
          <a:bodyPr lIns="90000" anchor="ctr"/>
          <a:lstStyle/>
          <a:p>
            <a:pPr indent="0" eaLnBrk="1" hangingPunct="1"/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</a:t>
            </a:r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alleenstaand</a:t>
            </a:r>
          </a:p>
          <a:p>
            <a:pPr indent="0" eaLnBrk="1" hangingPunct="1"/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‘anders’ zijn</a:t>
            </a:r>
          </a:p>
          <a:p>
            <a:pPr indent="0" eaLnBrk="1" hangingPunct="1"/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geldproblemen</a:t>
            </a:r>
          </a:p>
          <a:p>
            <a:pPr indent="0" eaLnBrk="1" hangingPunct="1"/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</a:t>
            </a:r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gezondheidsklachten</a:t>
            </a:r>
          </a:p>
          <a:p>
            <a:pPr indent="0" eaLnBrk="1" hangingPunct="1">
              <a:buNone/>
            </a:pPr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chronische </a:t>
            </a:r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ziekte</a:t>
            </a:r>
          </a:p>
          <a:p>
            <a:pPr indent="0" eaLnBrk="1" hangingPunct="1">
              <a:buNone/>
            </a:pPr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lichamelijke/verstandelijke </a:t>
            </a:r>
          </a:p>
          <a:p>
            <a:pPr indent="0" eaLnBrk="1" hangingPunct="1">
              <a:buNone/>
            </a:pPr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beperking</a:t>
            </a:r>
          </a:p>
          <a:p>
            <a:pPr indent="0" eaLnBrk="1" hangingPunct="1">
              <a:buNone/>
            </a:pPr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psychiatrische aandoening*</a:t>
            </a:r>
            <a:endParaRPr lang="nl-NL" sz="240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</a:t>
            </a:r>
            <a:r>
              <a:rPr lang="nl-NL" sz="280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gepensioneerd </a:t>
            </a:r>
          </a:p>
          <a:p>
            <a:pPr indent="0" eaLnBrk="1" hangingPunct="1">
              <a:buNone/>
            </a:pPr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</a:t>
            </a:r>
            <a:endParaRPr lang="nl-NL" sz="280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None/>
            </a:pPr>
            <a:r>
              <a:rPr lang="nl-NL" sz="280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</a:t>
            </a:r>
          </a:p>
          <a:p>
            <a:pPr indent="0" eaLnBrk="1" hangingPunct="1">
              <a:buNone/>
            </a:pPr>
            <a:endParaRPr lang="nl-NL" sz="280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  <p:pic>
        <p:nvPicPr>
          <p:cNvPr id="29700" name="Afbeelding 4" descr="groepje mens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8680"/>
            <a:ext cx="1512292" cy="17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3455938" y="836712"/>
            <a:ext cx="60098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/>
            <a:endParaRPr lang="nl-NL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endParaRPr lang="nl-NL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endParaRPr lang="nl-NL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endParaRPr lang="nl-NL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endParaRPr lang="nl-NL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endParaRPr lang="nl-NL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endParaRPr lang="nl-NL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None/>
            </a:pPr>
            <a:endParaRPr lang="nl-NL" sz="2800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</a:t>
            </a:r>
            <a:r>
              <a:rPr lang="nl-NL" sz="2800" i="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persoonlijke eigenschappen </a:t>
            </a:r>
          </a:p>
          <a:p>
            <a:pPr indent="0" eaLnBrk="1" hangingPunct="1">
              <a:buNone/>
            </a:pPr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introvert</a:t>
            </a:r>
            <a:endParaRPr lang="nl-NL" sz="2800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None/>
            </a:pPr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negatief </a:t>
            </a:r>
            <a:r>
              <a:rPr lang="nl-NL" sz="2800" i="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zelfbeeld</a:t>
            </a:r>
          </a:p>
          <a:p>
            <a:pPr indent="0" eaLnBrk="1" hangingPunct="1">
              <a:buNone/>
            </a:pPr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weinig </a:t>
            </a:r>
            <a:r>
              <a:rPr lang="nl-NL" sz="2800" i="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zelfvertrouwen</a:t>
            </a:r>
          </a:p>
          <a:p>
            <a:pPr indent="0" eaLnBrk="1" hangingPunct="1">
              <a:buNone/>
            </a:pPr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slechte sociale </a:t>
            </a:r>
            <a:r>
              <a:rPr lang="nl-NL" sz="2800" i="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vaardigheden</a:t>
            </a:r>
          </a:p>
          <a:p>
            <a:pPr indent="0" eaLnBrk="1" hangingPunct="1">
              <a:buNone/>
            </a:pPr>
            <a:endParaRPr lang="nl-NL" sz="2800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None/>
            </a:pPr>
            <a:endParaRPr lang="nl-NL" sz="2800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None/>
            </a:pPr>
            <a:endParaRPr lang="nl-NL" sz="2800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None/>
            </a:pPr>
            <a:endParaRPr lang="nl-NL" sz="2800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None/>
            </a:pPr>
            <a:endParaRPr lang="nl-NL" sz="2800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None/>
            </a:pPr>
            <a:endParaRPr lang="nl-NL" sz="2800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None/>
            </a:pPr>
            <a:endParaRPr lang="nl-NL" sz="2800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endParaRPr lang="nl-NL" sz="2800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endParaRPr lang="nl-NL" sz="2800" i="0" dirty="0" smtClean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>
              <a:buFont typeface="Arial" charset="0"/>
              <a:buNone/>
            </a:pPr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</a:t>
            </a:r>
          </a:p>
          <a:p>
            <a:pPr indent="0" eaLnBrk="1" hangingPunct="1">
              <a:buFont typeface="Arial" charset="0"/>
              <a:buNone/>
            </a:pPr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	</a:t>
            </a:r>
            <a:endParaRPr lang="nl-NL" sz="2800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5436096" y="2908884"/>
            <a:ext cx="8392988" cy="41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/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pesten</a:t>
            </a:r>
            <a:endParaRPr lang="nl-NL" sz="2800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scheiding</a:t>
            </a:r>
            <a:endParaRPr lang="nl-NL" sz="2800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verlies </a:t>
            </a:r>
            <a:r>
              <a:rPr lang="nl-NL" sz="2800" i="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partner</a:t>
            </a:r>
          </a:p>
          <a:p>
            <a:pPr indent="0" eaLnBrk="1" hangingPunct="1"/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slechte </a:t>
            </a:r>
            <a:r>
              <a:rPr lang="nl-NL" sz="2800" i="0" dirty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relatie</a:t>
            </a:r>
          </a:p>
          <a:p>
            <a:pPr indent="0" eaLnBrk="1" hangingPunct="1"/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verhuizing</a:t>
            </a:r>
            <a:endParaRPr lang="nl-NL" sz="2800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indent="0" eaLnBrk="1" hangingPunct="1"/>
            <a:r>
              <a:rPr lang="nl-NL" sz="2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 ontslag</a:t>
            </a:r>
            <a:endParaRPr lang="nl-NL" sz="2800" i="0" dirty="0">
              <a:solidFill>
                <a:srgbClr val="3C3C3C"/>
              </a:solidFill>
              <a:latin typeface="Helvetica LT Std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nl-NL" sz="2400" i="0" dirty="0" smtClean="0">
              <a:latin typeface="Helvetica LT Std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NL" sz="2400" i="0" dirty="0">
              <a:latin typeface="Helvetica LT Std"/>
              <a:cs typeface="Helvetica" panose="020B0604020202020204" pitchFamily="34" charset="0"/>
            </a:endParaRPr>
          </a:p>
          <a:p>
            <a:endParaRPr lang="nl-NL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2389018" y="6286500"/>
            <a:ext cx="67350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nl-NL" sz="18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>*depressie, autisme, psychose, dementie</a:t>
            </a:r>
            <a:r>
              <a:rPr lang="nl-NL" sz="32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  <a:t/>
            </a:r>
            <a:br>
              <a:rPr lang="nl-NL" sz="3200" i="0" dirty="0" smtClean="0">
                <a:solidFill>
                  <a:srgbClr val="3C3C3C"/>
                </a:solidFill>
                <a:latin typeface="Helvetica LT Std" pitchFamily="34" charset="0"/>
                <a:ea typeface="ＭＳ Ｐゴシック" pitchFamily="34" charset="-128"/>
              </a:rPr>
            </a:br>
            <a:endParaRPr lang="nl-NL" sz="3200" b="1" i="0" dirty="0">
              <a:solidFill>
                <a:srgbClr val="0096C3"/>
              </a:solidFill>
              <a:latin typeface="Helvetica LT Std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9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68EB59552B546A5C1F0FB9EF77A59" ma:contentTypeVersion="3" ma:contentTypeDescription="Een nieuw document maken." ma:contentTypeScope="" ma:versionID="976a392df00c8f38c4ae9d06072c8892">
  <xsd:schema xmlns:xsd="http://www.w3.org/2001/XMLSchema" xmlns:xs="http://www.w3.org/2001/XMLSchema" xmlns:p="http://schemas.microsoft.com/office/2006/metadata/properties" xmlns:ns2="bcbf9d30-5c26-4c08-ad7f-406df84a452a" targetNamespace="http://schemas.microsoft.com/office/2006/metadata/properties" ma:root="true" ma:fieldsID="0bc16909ef12c1f57c3a855c92aec095" ns2:_="">
    <xsd:import namespace="bcbf9d30-5c26-4c08-ad7f-406df84a45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f9d30-5c26-4c08-ad7f-406df84a45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F60CD4-8555-48AF-8F71-F3ED27033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4027EE-D299-40E6-8FBD-50771E4278B4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bcbf9d30-5c26-4c08-ad7f-406df84a452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EFBAAD-411B-4A10-AA2F-2B17042D1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f9d30-5c26-4c08-ad7f-406df84a4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11052</TotalTime>
  <Words>260</Words>
  <Application>Microsoft Office PowerPoint</Application>
  <PresentationFormat>Diavoorstelling (4:3)</PresentationFormat>
  <Paragraphs>133</Paragraphs>
  <Slides>15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    Netwerkbijeenkomst  5 februari 2019    SAMEN TEGEN EENZAAMHEID</vt:lpstr>
      <vt:lpstr>PowerPoint-presentatie</vt:lpstr>
      <vt:lpstr>INPUT 1  Definitie: ‘Wat betekent eenzaamheid?’ </vt:lpstr>
      <vt:lpstr>Normaal of een probleem?</vt:lpstr>
      <vt:lpstr>Soorten eenzaamheid</vt:lpstr>
      <vt:lpstr>Sociaal isolement</vt:lpstr>
      <vt:lpstr>Cijfers eenzaamheid</vt:lpstr>
      <vt:lpstr>PowerPoint-presentatie</vt:lpstr>
      <vt:lpstr>Oorzaken</vt:lpstr>
      <vt:lpstr>  Gevolgen eenzaamheid   </vt:lpstr>
      <vt:lpstr>  </vt:lpstr>
      <vt:lpstr>PowerPoint-presentatie</vt:lpstr>
      <vt:lpstr>Bespreekbaar maken</vt:lpstr>
      <vt:lpstr>Aandachtspunten bij aanpak eenzaamheid</vt:lpstr>
      <vt:lpstr> EINDE  Bedankt voor jullie  belangstelling en INPUT!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Participation, integration or isolation</dc:title>
  <dc:creator>A satisfied Microsoft Office User</dc:creator>
  <cp:lastModifiedBy>Horrichs, Bets</cp:lastModifiedBy>
  <cp:revision>820</cp:revision>
  <cp:lastPrinted>2015-09-08T12:13:53Z</cp:lastPrinted>
  <dcterms:created xsi:type="dcterms:W3CDTF">2013-09-25T18:12:56Z</dcterms:created>
  <dcterms:modified xsi:type="dcterms:W3CDTF">2019-02-18T13:48:55Z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0x01010042068EB59552B546A5C1F0FB9EF77A59</vt:lpwstr>
  </property>
</Properties>
</file>