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42"/>
  </p:notesMasterIdLst>
  <p:handoutMasterIdLst>
    <p:handoutMasterId r:id="rId43"/>
  </p:handoutMasterIdLst>
  <p:sldIdLst>
    <p:sldId id="292" r:id="rId6"/>
    <p:sldId id="297" r:id="rId7"/>
    <p:sldId id="327" r:id="rId8"/>
    <p:sldId id="328" r:id="rId9"/>
    <p:sldId id="293" r:id="rId10"/>
    <p:sldId id="298" r:id="rId11"/>
    <p:sldId id="296" r:id="rId12"/>
    <p:sldId id="303" r:id="rId13"/>
    <p:sldId id="308" r:id="rId14"/>
    <p:sldId id="309" r:id="rId15"/>
    <p:sldId id="310" r:id="rId16"/>
    <p:sldId id="311" r:id="rId17"/>
    <p:sldId id="313" r:id="rId18"/>
    <p:sldId id="300" r:id="rId19"/>
    <p:sldId id="299" r:id="rId20"/>
    <p:sldId id="305" r:id="rId21"/>
    <p:sldId id="306" r:id="rId22"/>
    <p:sldId id="315" r:id="rId23"/>
    <p:sldId id="316" r:id="rId24"/>
    <p:sldId id="317" r:id="rId25"/>
    <p:sldId id="318" r:id="rId26"/>
    <p:sldId id="319" r:id="rId27"/>
    <p:sldId id="320" r:id="rId28"/>
    <p:sldId id="302" r:id="rId29"/>
    <p:sldId id="301" r:id="rId30"/>
    <p:sldId id="307" r:id="rId31"/>
    <p:sldId id="322" r:id="rId32"/>
    <p:sldId id="332" r:id="rId33"/>
    <p:sldId id="330" r:id="rId34"/>
    <p:sldId id="329" r:id="rId35"/>
    <p:sldId id="324" r:id="rId36"/>
    <p:sldId id="326" r:id="rId37"/>
    <p:sldId id="331" r:id="rId38"/>
    <p:sldId id="325" r:id="rId39"/>
    <p:sldId id="294" r:id="rId40"/>
    <p:sldId id="289" r:id="rId41"/>
  </p:sldIdLst>
  <p:sldSz cx="12192000" cy="6858000"/>
  <p:notesSz cx="6797675" cy="9926638"/>
  <p:embeddedFontLst>
    <p:embeddedFont>
      <p:font typeface="Sweco Sans Medium" panose="020B0604020202020204" charset="0"/>
      <p:regular r:id="rId44"/>
      <p:italic r:id="rId45"/>
    </p:embeddedFont>
    <p:embeddedFont>
      <p:font typeface="Sweco Sans" panose="020B0604020202020204" charset="0"/>
      <p:regular r:id="rId46"/>
      <p:bold r:id="rId47"/>
      <p:italic r:id="rId48"/>
      <p:boldItalic r:id="rId4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20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orient="horz" pos="1321" userDrawn="1">
          <p15:clr>
            <a:srgbClr val="A4A3A4"/>
          </p15:clr>
        </p15:guide>
        <p15:guide id="6" orient="horz" pos="396" userDrawn="1">
          <p15:clr>
            <a:srgbClr val="A4A3A4"/>
          </p15:clr>
        </p15:guide>
        <p15:guide id="7" orient="horz" pos="164" userDrawn="1">
          <p15:clr>
            <a:srgbClr val="A4A3A4"/>
          </p15:clr>
        </p15:guide>
        <p15:guide id="8" pos="6738" userDrawn="1">
          <p15:clr>
            <a:srgbClr val="A4A3A4"/>
          </p15:clr>
        </p15:guide>
        <p15:guide id="9" orient="horz" pos="4156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  <p15:guide id="11" orient="horz" pos="420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0485" autoAdjust="0"/>
  </p:normalViewPr>
  <p:slideViewPr>
    <p:cSldViewPr showGuides="1">
      <p:cViewPr>
        <p:scale>
          <a:sx n="101" d="100"/>
          <a:sy n="101" d="100"/>
        </p:scale>
        <p:origin x="930" y="438"/>
      </p:cViewPr>
      <p:guideLst>
        <p:guide orient="horz" pos="4020"/>
        <p:guide orient="horz" pos="981"/>
        <p:guide orient="horz" pos="1321"/>
        <p:guide orient="horz" pos="396"/>
        <p:guide orient="horz" pos="164"/>
        <p:guide orient="horz" pos="4156"/>
        <p:guide orient="horz" pos="2160"/>
        <p:guide orient="horz" pos="4201"/>
        <p:guide pos="506"/>
        <p:guide pos="7514"/>
        <p:guide pos="6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37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2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66789-7B4A-4F00-9286-DDD8ED65D568}" type="datetimeFigureOut">
              <a:rPr lang="sv-SE" smtClean="0">
                <a:latin typeface="Arial" panose="020B0604020202020204" pitchFamily="34" charset="0"/>
              </a:rPr>
              <a:pPr/>
              <a:t>2016-04-29</a:t>
            </a:fld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7E181-C03F-4811-9B36-CB7788F180BA}" type="slidenum">
              <a:rPr lang="sv-SE" smtClean="0">
                <a:latin typeface="Arial" panose="020B0604020202020204" pitchFamily="34" charset="0"/>
              </a:rPr>
              <a:pPr/>
              <a:t>‹nr.›</a:t>
            </a:fld>
            <a:endParaRPr 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18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F3F61B6-EEAE-45CF-BC26-93497CBA11EE}" type="datetimeFigureOut">
              <a:rPr lang="sv-SE" smtClean="0"/>
              <a:pPr/>
              <a:t>2016-04-29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850F7A7-DA63-4A74-9242-8131DBB6E08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77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0F7A7-DA63-4A74-9242-8131DBB6E085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318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0F7A7-DA63-4A74-9242-8131DBB6E085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78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0F7A7-DA63-4A74-9242-8131DBB6E085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750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0F7A7-DA63-4A74-9242-8131DBB6E085}" type="slidenum">
              <a:rPr lang="sv-SE" smtClean="0"/>
              <a:pPr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843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0F7A7-DA63-4A74-9242-8131DBB6E085}" type="slidenum">
              <a:rPr lang="sv-SE" smtClean="0"/>
              <a:pPr/>
              <a:t>33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9849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0F7A7-DA63-4A74-9242-8131DBB6E085}" type="slidenum">
              <a:rPr lang="sv-SE" smtClean="0"/>
              <a:pPr/>
              <a:t>36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597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 met bee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12600" indent="0" algn="ctr">
              <a:buNone/>
              <a:defRPr sz="100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66E709-7B1A-4C8C-B897-F4C840B391CF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08255" y="263755"/>
            <a:ext cx="1230831" cy="381817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25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4932363" cy="432193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47D2-BDE9-433A-B1BB-C9C3EF9CE806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56362" y="2097087"/>
            <a:ext cx="5471613" cy="4284663"/>
          </a:xfrm>
        </p:spPr>
        <p:txBody>
          <a:bodyPr/>
          <a:lstStyle/>
          <a:p>
            <a:r>
              <a:rPr lang="nl-NL" dirty="0" smtClean="0"/>
              <a:t>Klik op het pictogram als u een afbeelding wilt toevoegen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607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subtitel en 1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2F18-F2D4-4860-BD87-975CEAB5C2F3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812800" y="1633151"/>
            <a:ext cx="11125200" cy="344757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11124701" cy="430741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41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subtitel en 2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269-32F4-4681-9279-43E6DBAE87B7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812800" y="1633151"/>
            <a:ext cx="11125200" cy="344757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4932363" cy="432193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0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6456362" y="2060575"/>
            <a:ext cx="5471613" cy="43211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51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54225"/>
            <a:ext cx="7788275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accent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DEE-2DB9-4BFD-8916-23D8EAF7AC67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56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54225"/>
            <a:ext cx="7788275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accent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608552-F913-4D97-A405-A133073F457A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08255" y="263755"/>
            <a:ext cx="1230831" cy="381817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83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54225"/>
            <a:ext cx="7788275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857082-8D0D-4C21-87AD-E6F2DC5C82E8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08255" y="263755"/>
            <a:ext cx="1230831" cy="381817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772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 4">
    <p:bg>
      <p:bgPr>
        <a:solidFill>
          <a:srgbClr val="B48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54225"/>
            <a:ext cx="7788275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25FF0-2DD0-41CB-87B4-872008E643C7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08255" y="263755"/>
            <a:ext cx="1230831" cy="381817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047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 5">
    <p:bg>
      <p:bgPr>
        <a:solidFill>
          <a:srgbClr val="A48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54225"/>
            <a:ext cx="7788275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CC9B0A-549F-48C6-9F0A-A44D77BA3AA0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08255" y="263755"/>
            <a:ext cx="1230831" cy="381817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192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 met bee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0" b="29331"/>
          <a:stretch/>
        </p:blipFill>
        <p:spPr>
          <a:xfrm>
            <a:off x="263524" y="260648"/>
            <a:ext cx="11664000" cy="633670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98" y="3004544"/>
            <a:ext cx="3988800" cy="115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3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64000" y="260350"/>
            <a:ext cx="11664000" cy="633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99" y="2979186"/>
            <a:ext cx="3987801" cy="12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31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700333-0C3F-4602-A776-6DE4D023C5EF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08255" y="263755"/>
            <a:ext cx="1230831" cy="381817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2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64000" y="260350"/>
            <a:ext cx="11664000" cy="633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99" y="2979186"/>
            <a:ext cx="3987801" cy="12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2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64000" y="260350"/>
            <a:ext cx="11664000" cy="633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99" y="2979186"/>
            <a:ext cx="3987801" cy="12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1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64000" y="260350"/>
            <a:ext cx="11664000" cy="6337300"/>
          </a:xfrm>
          <a:prstGeom prst="rect">
            <a:avLst/>
          </a:prstGeom>
          <a:solidFill>
            <a:srgbClr val="A48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99" y="2979186"/>
            <a:ext cx="3987801" cy="12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24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20B6DB-CD04-4E85-BDD1-332F59634C22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08255" y="263755"/>
            <a:ext cx="1230831" cy="381817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66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1F76C3-5569-405D-808D-6A58BC80AFE2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08255" y="263755"/>
            <a:ext cx="1230831" cy="381817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900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 4">
    <p:bg>
      <p:bgPr>
        <a:solidFill>
          <a:srgbClr val="A48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DA1BC-1191-4135-93A9-47EE41B0260D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08255" y="263755"/>
            <a:ext cx="1230831" cy="381817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954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0C5B-1098-4062-85E7-EBEA777BE222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33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184B-25D4-43F0-880D-4EF7ECE6C936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2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1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A147-F355-41C1-ACCE-D709153FC7F1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08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4932363" cy="432193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3F1F-AD81-4639-80C4-C6DC7EDD9707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6456362" y="2060575"/>
            <a:ext cx="5471613" cy="43211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01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275" y="756946"/>
            <a:ext cx="11124701" cy="8874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GB" dirty="0" err="1" smtClean="0"/>
              <a:t>Klicka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ändra</a:t>
            </a:r>
            <a:r>
              <a:rPr lang="en-GB" dirty="0" smtClean="0"/>
              <a:t>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3275" y="2059818"/>
            <a:ext cx="11124701" cy="43074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 smtClean="0"/>
              <a:t>Klicka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ändra</a:t>
            </a:r>
            <a:r>
              <a:rPr lang="en-GB" dirty="0" smtClean="0"/>
              <a:t> format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bakgrundstexten</a:t>
            </a:r>
            <a:endParaRPr lang="en-GB" dirty="0" smtClean="0"/>
          </a:p>
          <a:p>
            <a:pPr lvl="1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två</a:t>
            </a:r>
            <a:endParaRPr lang="en-GB" dirty="0" smtClean="0"/>
          </a:p>
          <a:p>
            <a:pPr lvl="2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tre</a:t>
            </a:r>
            <a:endParaRPr lang="en-GB" dirty="0" smtClean="0"/>
          </a:p>
          <a:p>
            <a:pPr lvl="3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fyra</a:t>
            </a:r>
            <a:endParaRPr lang="en-GB" dirty="0" smtClean="0"/>
          </a:p>
          <a:p>
            <a:pPr lvl="4"/>
            <a:r>
              <a:rPr lang="en-GB" dirty="0" err="1" smtClean="0"/>
              <a:t>Nivå</a:t>
            </a:r>
            <a:r>
              <a:rPr lang="en-GB" dirty="0" smtClean="0"/>
              <a:t> fem</a:t>
            </a:r>
          </a:p>
          <a:p>
            <a:pPr lvl="5"/>
            <a:r>
              <a:rPr lang="en-GB" dirty="0" smtClean="0"/>
              <a:t>6</a:t>
            </a:r>
          </a:p>
          <a:p>
            <a:pPr lvl="6"/>
            <a:r>
              <a:rPr lang="en-GB" dirty="0" smtClean="0"/>
              <a:t>7</a:t>
            </a:r>
          </a:p>
          <a:p>
            <a:pPr lvl="7"/>
            <a:r>
              <a:rPr lang="en-GB" dirty="0" smtClean="0"/>
              <a:t>8</a:t>
            </a:r>
          </a:p>
          <a:p>
            <a:pPr lvl="8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184776" y="6562725"/>
            <a:ext cx="2743200" cy="1079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BB244605-8D93-47E6-90E9-95FFF41C0267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9624" y="6390000"/>
            <a:ext cx="1924051" cy="2413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4776" y="6391276"/>
            <a:ext cx="2743200" cy="15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30" y="264740"/>
            <a:ext cx="1229546" cy="37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0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0" r:id="rId2"/>
    <p:sldLayoutId id="2147483664" r:id="rId3"/>
    <p:sldLayoutId id="2147483681" r:id="rId4"/>
    <p:sldLayoutId id="2147483688" r:id="rId5"/>
    <p:sldLayoutId id="2147483655" r:id="rId6"/>
    <p:sldLayoutId id="2147483654" r:id="rId7"/>
    <p:sldLayoutId id="2147483650" r:id="rId8"/>
    <p:sldLayoutId id="2147483672" r:id="rId9"/>
    <p:sldLayoutId id="2147483671" r:id="rId10"/>
    <p:sldLayoutId id="2147483673" r:id="rId11"/>
    <p:sldLayoutId id="2147483674" r:id="rId12"/>
    <p:sldLayoutId id="2147483649" r:id="rId13"/>
    <p:sldLayoutId id="2147483666" r:id="rId14"/>
    <p:sldLayoutId id="2147483682" r:id="rId15"/>
    <p:sldLayoutId id="2147483686" r:id="rId16"/>
    <p:sldLayoutId id="2147483687" r:id="rId17"/>
    <p:sldLayoutId id="2147483676" r:id="rId18"/>
    <p:sldLayoutId id="2147483679" r:id="rId19"/>
    <p:sldLayoutId id="2147483684" r:id="rId20"/>
    <p:sldLayoutId id="2147483678" r:id="rId21"/>
    <p:sldLayoutId id="2147483685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72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94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1321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7" orient="horz" pos="396" userDrawn="1">
          <p15:clr>
            <a:srgbClr val="F26B43"/>
          </p15:clr>
        </p15:guide>
        <p15:guide id="9" pos="6738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pos="7514" userDrawn="1">
          <p15:clr>
            <a:srgbClr val="F26B43"/>
          </p15:clr>
        </p15:guide>
        <p15:guide id="15" pos="166" userDrawn="1">
          <p15:clr>
            <a:srgbClr val="F26B43"/>
          </p15:clr>
        </p15:guide>
        <p15:guide id="17" orient="horz" pos="164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3613" userDrawn="1">
          <p15:clr>
            <a:srgbClr val="F26B43"/>
          </p15:clr>
        </p15:guide>
        <p15:guide id="20" pos="40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nl.linkedin.com/in/ronald-meurs-ab1543" TargetMode="Externa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r="642"/>
          <a:stretch>
            <a:fillRect/>
          </a:stretch>
        </p:blipFill>
        <p:spPr/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803275" y="2026800"/>
            <a:ext cx="7092925" cy="23876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Westelijke mijnstreek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Programma van eisen brengvoorzieningen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25CA-261E-47E4-91C3-5AAF149B02AA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63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2162-04D7-4FEC-8FBF-9DBB490AFB54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Wijkbrengvoorzieningen: Vastgestelde uitgangspunten 2/2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Logistiek:</a:t>
            </a:r>
          </a:p>
          <a:p>
            <a:r>
              <a:rPr lang="en-US" dirty="0"/>
              <a:t>Alles in OGI (BOGI gefaseerd vervangen);</a:t>
            </a:r>
          </a:p>
          <a:p>
            <a:r>
              <a:rPr lang="en-US" dirty="0"/>
              <a:t>Ca. 50m</a:t>
            </a:r>
            <a:r>
              <a:rPr lang="en-US" baseline="30000" dirty="0"/>
              <a:t>2</a:t>
            </a:r>
            <a:r>
              <a:rPr lang="en-US" dirty="0"/>
              <a:t> per locatie;</a:t>
            </a:r>
          </a:p>
          <a:p>
            <a:r>
              <a:rPr lang="en-US" dirty="0"/>
              <a:t>Mogelijk op bestaande locaties;</a:t>
            </a:r>
          </a:p>
          <a:p>
            <a:r>
              <a:rPr lang="en-US" dirty="0"/>
              <a:t>Voorkeurlocaties zijn geïnventariseerd, verdieping noodzakelijk.</a:t>
            </a:r>
            <a:endParaRPr lang="nl-NL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Spreiding</a:t>
            </a:r>
            <a:r>
              <a:rPr lang="en-US" dirty="0"/>
              <a:t>:</a:t>
            </a:r>
          </a:p>
          <a:p>
            <a:pPr lvl="0"/>
            <a:r>
              <a:rPr lang="nl-NL" dirty="0"/>
              <a:t>Bundelen van afvalstromen;</a:t>
            </a:r>
          </a:p>
          <a:p>
            <a:pPr lvl="0"/>
            <a:r>
              <a:rPr lang="nl-NL" dirty="0"/>
              <a:t>1 Brengvoorzieningen per 350-500 aansluitingen in laagbouwgebied      </a:t>
            </a:r>
            <a:r>
              <a:rPr lang="nl-NL" sz="1400" dirty="0"/>
              <a:t>(rekenexercitie 1:400);</a:t>
            </a:r>
          </a:p>
          <a:p>
            <a:pPr lvl="0"/>
            <a:r>
              <a:rPr lang="nl-NL" dirty="0"/>
              <a:t>1 Brengvoorziening per maximaal 1.000 aansluitingen bij hoogbouw      </a:t>
            </a:r>
            <a:r>
              <a:rPr lang="nl-NL" sz="1400" dirty="0"/>
              <a:t>(rekenexercitie 1:1.000)</a:t>
            </a:r>
            <a:r>
              <a:rPr lang="nl-NL" dirty="0"/>
              <a:t>;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9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Wijkbrengvoorzieningen: spreiding o.b.v. uitgangspunten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BE40-F19A-4ABE-AE00-2839348BEC6F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1" name="Tekstvak 10"/>
          <p:cNvSpPr txBox="1"/>
          <p:nvPr/>
        </p:nvSpPr>
        <p:spPr>
          <a:xfrm>
            <a:off x="803275" y="6039505"/>
            <a:ext cx="9397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* Geactualiseerde gegevens maart 2016		** Aandachtspunt </a:t>
            </a:r>
            <a:r>
              <a:rPr lang="nl-NL" sz="1400" dirty="0"/>
              <a:t>papier inzameling door </a:t>
            </a:r>
            <a:r>
              <a:rPr lang="nl-NL" sz="1400" dirty="0" smtClean="0"/>
              <a:t>clubs</a:t>
            </a:r>
          </a:p>
          <a:p>
            <a:r>
              <a:rPr lang="nl-NL" sz="1400" dirty="0" smtClean="0"/>
              <a:t>*** </a:t>
            </a:r>
            <a:r>
              <a:rPr lang="nl-NL" sz="1400" dirty="0"/>
              <a:t>Aandachtpunt kwaliteit textiel </a:t>
            </a:r>
            <a:r>
              <a:rPr lang="nl-NL" sz="1400" dirty="0" err="1"/>
              <a:t>v.s.</a:t>
            </a:r>
            <a:r>
              <a:rPr lang="nl-NL" sz="1400" dirty="0"/>
              <a:t> ondergrondse </a:t>
            </a:r>
            <a:r>
              <a:rPr lang="nl-NL" sz="1400" dirty="0" smtClean="0"/>
              <a:t>inzameling /</a:t>
            </a:r>
            <a:endParaRPr lang="nl-NL" sz="1400" dirty="0"/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21008"/>
              </p:ext>
            </p:extLst>
          </p:nvPr>
        </p:nvGraphicFramePr>
        <p:xfrm>
          <a:off x="911423" y="1844826"/>
          <a:ext cx="11017050" cy="41237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01705"/>
                <a:gridCol w="1101705"/>
                <a:gridCol w="1101705"/>
                <a:gridCol w="1101705"/>
                <a:gridCol w="1101705"/>
                <a:gridCol w="1101705"/>
                <a:gridCol w="1101705"/>
                <a:gridCol w="1101705"/>
                <a:gridCol w="1101705"/>
                <a:gridCol w="1101705"/>
              </a:tblGrid>
              <a:tr h="37488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A4A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Beek*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A4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Schinnen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A4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Sittard-Geleen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A4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Stein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A4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488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Nu</a:t>
                      </a:r>
                      <a:endParaRPr lang="nl-NL" dirty="0"/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Toekomst</a:t>
                      </a:r>
                      <a:endParaRPr lang="nl-NL" dirty="0"/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Nu</a:t>
                      </a:r>
                      <a:endParaRPr lang="nl-NL" dirty="0"/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Toekomst</a:t>
                      </a:r>
                      <a:endParaRPr lang="nl-NL" dirty="0"/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Nu</a:t>
                      </a:r>
                      <a:endParaRPr lang="nl-NL" dirty="0"/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Toekomst</a:t>
                      </a:r>
                      <a:endParaRPr lang="nl-NL" dirty="0"/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Nu</a:t>
                      </a:r>
                      <a:endParaRPr lang="nl-NL" dirty="0"/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Toekomst</a:t>
                      </a:r>
                      <a:endParaRPr lang="nl-NL" dirty="0"/>
                    </a:p>
                  </a:txBody>
                  <a:tcPr>
                    <a:solidFill>
                      <a:srgbClr val="A4A4A6"/>
                    </a:solidFill>
                  </a:tcPr>
                </a:tc>
              </a:tr>
              <a:tr h="374884">
                <a:tc>
                  <a:txBody>
                    <a:bodyPr/>
                    <a:lstStyle/>
                    <a:p>
                      <a:r>
                        <a:rPr lang="nl-NL" dirty="0" smtClean="0"/>
                        <a:t>BOGI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Glas</a:t>
                      </a:r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27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</a:tr>
              <a:tr h="37488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Kunststof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24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</a:tr>
              <a:tr h="37488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Papier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41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</a:tr>
              <a:tr h="37488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Textiel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14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</a:tr>
              <a:tr h="374884">
                <a:tc>
                  <a:txBody>
                    <a:bodyPr/>
                    <a:lstStyle/>
                    <a:p>
                      <a:r>
                        <a:rPr lang="nl-NL" dirty="0" smtClean="0"/>
                        <a:t>OGI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Glas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17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14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75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95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27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</a:tr>
              <a:tr h="37488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Kunststof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32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9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</a:tr>
              <a:tr h="37488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Papier**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17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14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95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27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</a:tr>
              <a:tr h="37488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Textiel***</a:t>
                      </a:r>
                      <a:endParaRPr lang="nl-NL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17</a:t>
                      </a:r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14</a:t>
                      </a:r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28</a:t>
                      </a:r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95</a:t>
                      </a:r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27</a:t>
                      </a:r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374884">
                <a:tc>
                  <a:txBody>
                    <a:bodyPr/>
                    <a:lstStyle/>
                    <a:p>
                      <a:r>
                        <a:rPr lang="nl-NL" b="1" dirty="0" smtClean="0"/>
                        <a:t>Totaal</a:t>
                      </a:r>
                      <a:endParaRPr lang="nl-NL" b="1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 dirty="0" smtClean="0"/>
                        <a:t>33</a:t>
                      </a:r>
                      <a:endParaRPr lang="nl-NL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 dirty="0" smtClean="0"/>
                        <a:t>57</a:t>
                      </a:r>
                      <a:endParaRPr lang="nl-NL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 dirty="0" smtClean="0"/>
                        <a:t>29</a:t>
                      </a:r>
                      <a:endParaRPr lang="nl-NL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 dirty="0" smtClean="0"/>
                        <a:t>47</a:t>
                      </a:r>
                      <a:endParaRPr lang="nl-NL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 dirty="0" smtClean="0"/>
                        <a:t>205</a:t>
                      </a:r>
                      <a:endParaRPr lang="nl-NL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 dirty="0" smtClean="0"/>
                        <a:t>317</a:t>
                      </a:r>
                      <a:endParaRPr lang="nl-NL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 dirty="0" smtClean="0"/>
                        <a:t>27</a:t>
                      </a:r>
                      <a:endParaRPr lang="nl-NL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 dirty="0" smtClean="0"/>
                        <a:t>90</a:t>
                      </a:r>
                      <a:endParaRPr lang="nl-NL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8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Wijkbrengvoorziening: Kosten o.b.v. uitgangspunten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Exploitatie kosten opgave RWM;</a:t>
            </a:r>
          </a:p>
          <a:p>
            <a:r>
              <a:rPr lang="en-US" dirty="0"/>
              <a:t>OGI kosten PMD en kleding o.b.v. inschatting;</a:t>
            </a:r>
          </a:p>
          <a:p>
            <a:r>
              <a:rPr lang="en-US" dirty="0"/>
              <a:t>Investering (bak en inrichting) o.b.v. </a:t>
            </a:r>
            <a:r>
              <a:rPr lang="nl-NL" dirty="0"/>
              <a:t>inschatting</a:t>
            </a:r>
            <a:r>
              <a:rPr lang="en-US" dirty="0"/>
              <a:t>;</a:t>
            </a:r>
          </a:p>
          <a:p>
            <a:r>
              <a:rPr lang="nl-NL" dirty="0"/>
              <a:t>Afschrijving</a:t>
            </a:r>
            <a:r>
              <a:rPr lang="en-US" dirty="0"/>
              <a:t> </a:t>
            </a:r>
            <a:r>
              <a:rPr lang="nl-NL" dirty="0"/>
              <a:t>bak</a:t>
            </a:r>
            <a:r>
              <a:rPr lang="en-US" dirty="0"/>
              <a:t> door gemeente, container door RWM;</a:t>
            </a:r>
          </a:p>
          <a:p>
            <a:r>
              <a:rPr lang="en-US" dirty="0"/>
              <a:t>Varianten inclusief effect 100%  scheidingspercentage afvalplan;</a:t>
            </a:r>
          </a:p>
          <a:p>
            <a:r>
              <a:rPr lang="en-US" dirty="0"/>
              <a:t>Kosten per gemeente toebedeeld.</a:t>
            </a:r>
          </a:p>
          <a:p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2314-00A1-4083-A904-A8C11BC92F2F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8" name="Tijdelijke aanduiding voor inhou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085879"/>
              </p:ext>
            </p:extLst>
          </p:nvPr>
        </p:nvGraphicFramePr>
        <p:xfrm>
          <a:off x="803275" y="4173817"/>
          <a:ext cx="11125201" cy="20652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80357"/>
                <a:gridCol w="1800200"/>
                <a:gridCol w="1656184"/>
                <a:gridCol w="2304256"/>
                <a:gridCol w="1530004"/>
                <a:gridCol w="1854200"/>
              </a:tblGrid>
              <a:tr h="657739"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chemeClr val="tx1"/>
                          </a:solidFill>
                        </a:rPr>
                        <a:t>Kosten wijkbrengparken per aansluiting</a:t>
                      </a:r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chemeClr val="tx1"/>
                          </a:solidFill>
                        </a:rPr>
                        <a:t>Huidig</a:t>
                      </a:r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chemeClr val="tx1"/>
                          </a:solidFill>
                        </a:rPr>
                        <a:t>Toekomstig</a:t>
                      </a:r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chemeClr val="tx1"/>
                          </a:solidFill>
                        </a:rPr>
                        <a:t>Effecten scheidingspercentage 100% Regionaal Afvalplan</a:t>
                      </a:r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Huidig / 100%</a:t>
                      </a:r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chemeClr val="tx1"/>
                          </a:solidFill>
                        </a:rPr>
                        <a:t>Investeringskosten</a:t>
                      </a:r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A4A6"/>
                    </a:solidFill>
                  </a:tcPr>
                </a:tc>
              </a:tr>
              <a:tr h="333437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Beek</a:t>
                      </a:r>
                      <a:endParaRPr lang="nl-NL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 smtClean="0"/>
                        <a:t>€ 5,58</a:t>
                      </a:r>
                      <a:endParaRPr lang="nl-NL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€ 15,86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€ 10,23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€ 4,65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€ 200.000,-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333437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Schinnen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 smtClean="0"/>
                        <a:t>€ 5,62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€ 16,31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€ 11,75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€ 6,13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€ 170.000,-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333437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Sittard-Geleen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€ 5,61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€ 14,38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€ 13,03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€ 7,43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</a:t>
                      </a:r>
                      <a:r>
                        <a:rPr lang="nl-NL" sz="1400" baseline="0" dirty="0" smtClean="0"/>
                        <a:t> 1.070.000,-</a:t>
                      </a:r>
                      <a:endParaRPr lang="nl-NL" sz="1400" dirty="0" smtClean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333437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Stein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€ 3,25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€ 16,04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€ 11,64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€ 8,93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€ 365.000,-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3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Wijkbrengvoorzieningen: Voorstel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Per gemeente in samenwerking met RWM de locatiestudie wijkbrengvoorzieningen </a:t>
            </a:r>
            <a:r>
              <a:rPr lang="nl-NL" dirty="0" smtClean="0"/>
              <a:t>uitwerken;</a:t>
            </a:r>
            <a:endParaRPr lang="nl-NL" dirty="0"/>
          </a:p>
          <a:p>
            <a:pPr lvl="0"/>
            <a:r>
              <a:rPr lang="nl-NL" dirty="0"/>
              <a:t>Per gemeente in samenwerking met RWM een Investeringsplan Wijkbrengvoorzieningen 2016-2020 uitwerken om daarmee het serviceniveau voor de burger te verhogen, het kostenniveau van de geraamde investering door </a:t>
            </a:r>
            <a:r>
              <a:rPr lang="nl-NL" dirty="0" smtClean="0"/>
              <a:t>locatie specifieke </a:t>
            </a:r>
            <a:r>
              <a:rPr lang="nl-NL" dirty="0"/>
              <a:t>kennis verder te verlagen en om bij te dragen aan het behalen van de doelstelling verlaging tot 100 kg restafval in de grijze bak (Vang 2020). </a:t>
            </a:r>
          </a:p>
          <a:p>
            <a:pPr lvl="0"/>
            <a:r>
              <a:rPr lang="nl-NL" dirty="0"/>
              <a:t>Evaluatie vindt door de gemeenten samen met RWM plaats in 2020.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7707-7311-4E20-B5E8-5171C3E65A74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1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3780557" cy="2387600"/>
          </a:xfrm>
        </p:spPr>
        <p:txBody>
          <a:bodyPr/>
          <a:lstStyle/>
          <a:p>
            <a:r>
              <a:rPr lang="nl-NL" dirty="0" smtClean="0"/>
              <a:t>Milieuparken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7B85-DC93-427E-AC76-841347308246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61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41C9-8383-4C4D-A202-A83F8616342D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Milieupark(en): Kenmerken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Alle afvalstromen (VANG 18);</a:t>
            </a:r>
          </a:p>
          <a:p>
            <a:r>
              <a:rPr lang="nl-NL" dirty="0" smtClean="0"/>
              <a:t>Vergunningseisen;</a:t>
            </a:r>
          </a:p>
          <a:p>
            <a:r>
              <a:rPr lang="nl-NL" dirty="0" smtClean="0"/>
              <a:t>Gratis en betaalde stromen;</a:t>
            </a:r>
          </a:p>
          <a:p>
            <a:r>
              <a:rPr lang="nl-NL" dirty="0" smtClean="0"/>
              <a:t>Afvoer middels grote containers;</a:t>
            </a:r>
          </a:p>
          <a:p>
            <a:r>
              <a:rPr lang="nl-NL" dirty="0" smtClean="0"/>
              <a:t>Toezicht;</a:t>
            </a:r>
          </a:p>
          <a:p>
            <a:r>
              <a:rPr lang="nl-NL" dirty="0" smtClean="0"/>
              <a:t>Centrale voorziening, veelal op basis van historie (gemeentewerf);</a:t>
            </a:r>
          </a:p>
          <a:p>
            <a:r>
              <a:rPr lang="nl-NL" dirty="0" smtClean="0"/>
              <a:t>Bereikbaarheid is aandachtspunt;</a:t>
            </a:r>
          </a:p>
          <a:p>
            <a:r>
              <a:rPr lang="nl-NL" dirty="0" smtClean="0"/>
              <a:t>Openingstijden;</a:t>
            </a:r>
          </a:p>
          <a:p>
            <a:r>
              <a:rPr lang="nl-NL" dirty="0" smtClean="0"/>
              <a:t>7.000 tot 12.000 m</a:t>
            </a:r>
            <a:r>
              <a:rPr lang="nl-NL" baseline="30000" dirty="0" smtClean="0"/>
              <a:t>2</a:t>
            </a:r>
            <a:r>
              <a:rPr lang="nl-NL" dirty="0" smtClean="0"/>
              <a:t> per park.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53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C25-D537-4ACC-8B74-901003DC2E16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03275" y="756946"/>
            <a:ext cx="3204493" cy="887413"/>
          </a:xfrm>
        </p:spPr>
        <p:txBody>
          <a:bodyPr/>
          <a:lstStyle/>
          <a:p>
            <a:r>
              <a:rPr lang="nl-NL" dirty="0" smtClean="0"/>
              <a:t>Milieuparken: Spreiding nu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465446"/>
            <a:ext cx="5832648" cy="6031555"/>
          </a:xfrm>
          <a:prstGeom prst="rect">
            <a:avLst/>
          </a:prstGeom>
        </p:spPr>
      </p:pic>
      <p:sp>
        <p:nvSpPr>
          <p:cNvPr id="7" name="Stroomdiagram: Verbindingslijn 6"/>
          <p:cNvSpPr/>
          <p:nvPr/>
        </p:nvSpPr>
        <p:spPr>
          <a:xfrm>
            <a:off x="6528048" y="1844824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2564904"/>
            <a:ext cx="140220" cy="14022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3933056"/>
            <a:ext cx="140220" cy="14022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5589240"/>
            <a:ext cx="140220" cy="14022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4437112"/>
            <a:ext cx="140220" cy="14022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38" y="5229200"/>
            <a:ext cx="140220" cy="140220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7898703" y="239454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Milieupark Sittard</a:t>
            </a:r>
            <a:endParaRPr lang="nl-NL" sz="1400" dirty="0"/>
          </a:p>
        </p:txBody>
      </p:sp>
      <p:sp>
        <p:nvSpPr>
          <p:cNvPr id="20" name="Tekstvak 19"/>
          <p:cNvSpPr txBox="1"/>
          <p:nvPr/>
        </p:nvSpPr>
        <p:spPr>
          <a:xfrm>
            <a:off x="6865359" y="3933056"/>
            <a:ext cx="169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Milieupark Geleen</a:t>
            </a:r>
            <a:endParaRPr lang="nl-NL" sz="1400" dirty="0"/>
          </a:p>
        </p:txBody>
      </p:sp>
      <p:sp>
        <p:nvSpPr>
          <p:cNvPr id="21" name="Tekstvak 20"/>
          <p:cNvSpPr txBox="1"/>
          <p:nvPr/>
        </p:nvSpPr>
        <p:spPr>
          <a:xfrm>
            <a:off x="8214266" y="5369627"/>
            <a:ext cx="1876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Milieupark Schinnen</a:t>
            </a:r>
            <a:endParaRPr lang="nl-NL" sz="1400" dirty="0"/>
          </a:p>
        </p:txBody>
      </p:sp>
      <p:sp>
        <p:nvSpPr>
          <p:cNvPr id="22" name="Tekstvak 21"/>
          <p:cNvSpPr txBox="1"/>
          <p:nvPr/>
        </p:nvSpPr>
        <p:spPr>
          <a:xfrm>
            <a:off x="5211686" y="5229200"/>
            <a:ext cx="151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Milieupark Beek</a:t>
            </a:r>
            <a:endParaRPr lang="nl-NL" sz="1400" dirty="0"/>
          </a:p>
        </p:txBody>
      </p:sp>
      <p:sp>
        <p:nvSpPr>
          <p:cNvPr id="23" name="Tekstvak 22"/>
          <p:cNvSpPr txBox="1"/>
          <p:nvPr/>
        </p:nvSpPr>
        <p:spPr>
          <a:xfrm>
            <a:off x="4296335" y="419944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Milieupark Stein</a:t>
            </a:r>
            <a:endParaRPr lang="nl-NL" sz="1400" dirty="0"/>
          </a:p>
        </p:txBody>
      </p:sp>
      <p:sp>
        <p:nvSpPr>
          <p:cNvPr id="24" name="Tekstvak 23"/>
          <p:cNvSpPr txBox="1"/>
          <p:nvPr/>
        </p:nvSpPr>
        <p:spPr>
          <a:xfrm>
            <a:off x="5338553" y="1843895"/>
            <a:ext cx="1477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Milieupark Born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0504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F589-12EF-4CBA-9664-1677612A77C4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Milieupark(en): Bepalen Programma van Eisen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Locatie:</a:t>
            </a:r>
          </a:p>
          <a:p>
            <a:pPr lvl="1"/>
            <a:r>
              <a:rPr lang="nl-NL" dirty="0" smtClean="0"/>
              <a:t>Geografisch (afstand: km/tijd);</a:t>
            </a:r>
          </a:p>
          <a:p>
            <a:pPr lvl="1"/>
            <a:r>
              <a:rPr lang="nl-NL" dirty="0" smtClean="0"/>
              <a:t>Demografisch.</a:t>
            </a:r>
          </a:p>
          <a:p>
            <a:r>
              <a:rPr lang="nl-NL" dirty="0" smtClean="0"/>
              <a:t>Wachttijd;</a:t>
            </a:r>
          </a:p>
          <a:p>
            <a:r>
              <a:rPr lang="nl-NL" dirty="0" smtClean="0"/>
              <a:t>Openingstijden:</a:t>
            </a:r>
          </a:p>
          <a:p>
            <a:pPr lvl="1"/>
            <a:r>
              <a:rPr lang="nl-NL" dirty="0" smtClean="0"/>
              <a:t>Werkdagen / Zondagen;</a:t>
            </a:r>
          </a:p>
          <a:p>
            <a:pPr lvl="1"/>
            <a:r>
              <a:rPr lang="nl-NL" dirty="0" smtClean="0"/>
              <a:t>Werktijden / avonduren.</a:t>
            </a:r>
          </a:p>
          <a:p>
            <a:r>
              <a:rPr lang="nl-NL" dirty="0" smtClean="0"/>
              <a:t>Gemak burger:</a:t>
            </a:r>
          </a:p>
          <a:p>
            <a:pPr lvl="1"/>
            <a:r>
              <a:rPr lang="nl-NL" dirty="0" smtClean="0"/>
              <a:t>Perron;</a:t>
            </a:r>
          </a:p>
          <a:p>
            <a:pPr lvl="1"/>
            <a:r>
              <a:rPr lang="nl-NL" dirty="0" smtClean="0"/>
              <a:t>Trapjes;</a:t>
            </a:r>
          </a:p>
          <a:p>
            <a:pPr lvl="1"/>
            <a:r>
              <a:rPr lang="nl-NL" dirty="0" smtClean="0"/>
              <a:t>Los storten.</a:t>
            </a:r>
          </a:p>
          <a:p>
            <a:r>
              <a:rPr lang="nl-NL" dirty="0" smtClean="0"/>
              <a:t>Scheiding:</a:t>
            </a:r>
          </a:p>
          <a:p>
            <a:pPr lvl="1"/>
            <a:r>
              <a:rPr lang="nl-NL" dirty="0" smtClean="0"/>
              <a:t>Hoog tarief: (grof)huishoudelijk restafval en asbest;</a:t>
            </a:r>
          </a:p>
          <a:p>
            <a:pPr lvl="1"/>
            <a:r>
              <a:rPr lang="nl-NL" dirty="0" smtClean="0"/>
              <a:t>Laag tarief: B / C hout en puin;</a:t>
            </a:r>
          </a:p>
          <a:p>
            <a:pPr lvl="1"/>
            <a:r>
              <a:rPr lang="nl-NL" dirty="0" smtClean="0"/>
              <a:t>Gratis: KGA, tuinafval, kringloop, ijzer, hardplastic, banden, gasflessen, kadavers, frituurvet, EPS, grond, textiel, vlakglas.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59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42EA-E05A-4F14-A441-D1A2AEC3B220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Milieupark(en): Aanleiding varianten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Huidige situatie voldoet (met maatregelen in exploitatie) maar is niet toekomstbestendig;</a:t>
            </a:r>
          </a:p>
          <a:p>
            <a:r>
              <a:rPr lang="nl-NL" dirty="0" smtClean="0"/>
              <a:t>Goede waardering door burger voor huidige situatie;</a:t>
            </a:r>
          </a:p>
          <a:p>
            <a:r>
              <a:rPr lang="nl-NL" dirty="0" smtClean="0"/>
              <a:t>Wijzigingen in wijkbrengvoorzieningen kunnen invloed hebben op milieuparken.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03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C67C-86CA-4510-A8EA-731F15C46DAB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Milieupark(en): Basis varianten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/>
              <a:t>Nieuw Centrale milieupark(en);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Nieuw Satelliet / mini  parken:</a:t>
            </a:r>
          </a:p>
          <a:p>
            <a:pPr lvl="1"/>
            <a:r>
              <a:rPr lang="nl-NL" dirty="0" smtClean="0"/>
              <a:t>Gratis stromen + </a:t>
            </a:r>
            <a:r>
              <a:rPr lang="nl-NL" dirty="0"/>
              <a:t>stromen </a:t>
            </a:r>
            <a:r>
              <a:rPr lang="nl-NL" dirty="0" smtClean="0"/>
              <a:t>wijkbrengvoorzieningen;</a:t>
            </a:r>
            <a:endParaRPr lang="nl-NL" dirty="0"/>
          </a:p>
          <a:p>
            <a:pPr lvl="1"/>
            <a:r>
              <a:rPr lang="nl-NL" dirty="0" smtClean="0"/>
              <a:t>Top 5 stromen + </a:t>
            </a:r>
            <a:r>
              <a:rPr lang="nl-NL" dirty="0"/>
              <a:t>stromen </a:t>
            </a:r>
            <a:r>
              <a:rPr lang="nl-NL" dirty="0" smtClean="0"/>
              <a:t>wijkbrengvoorzieningen;</a:t>
            </a:r>
            <a:endParaRPr lang="nl-NL" dirty="0"/>
          </a:p>
          <a:p>
            <a:pPr lvl="1"/>
            <a:r>
              <a:rPr lang="nl-NL" dirty="0" smtClean="0"/>
              <a:t>Tuinafval + stromen wijkbrengvoorzieningen.</a:t>
            </a: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Handhaven bestaande milieupark(en).</a:t>
            </a:r>
          </a:p>
        </p:txBody>
      </p:sp>
    </p:spTree>
    <p:extLst>
      <p:ext uri="{BB962C8B-B14F-4D97-AF65-F5344CB8AC3E}">
        <p14:creationId xmlns:p14="http://schemas.microsoft.com/office/powerpoint/2010/main" val="9040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6156821" cy="2387600"/>
          </a:xfrm>
        </p:spPr>
        <p:txBody>
          <a:bodyPr>
            <a:normAutofit/>
          </a:bodyPr>
          <a:lstStyle/>
          <a:p>
            <a:r>
              <a:rPr lang="nl-NL" dirty="0" smtClean="0"/>
              <a:t>Wijkbrengvoorzieningen en Milieuparken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1600" b="1" dirty="0"/>
              <a:t>commissie informatie 1 </a:t>
            </a:r>
            <a:r>
              <a:rPr lang="nl-NL" sz="1600" b="1" dirty="0" smtClean="0"/>
              <a:t>juni 2016 </a:t>
            </a:r>
            <a:endParaRPr lang="nl-NL" sz="1600" b="1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F1AE-B577-47C4-A7DD-350E48669EEA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5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2D8D-3F41-4307-819B-C95E147730E7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Centrale milieupark(en):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Afvalstromen:</a:t>
            </a:r>
          </a:p>
          <a:p>
            <a:pPr lvl="1"/>
            <a:r>
              <a:rPr lang="en-US" dirty="0"/>
              <a:t>Voor alle te vermarkten </a:t>
            </a:r>
            <a:r>
              <a:rPr lang="en-US" dirty="0" err="1"/>
              <a:t>afvalstromen</a:t>
            </a:r>
            <a:r>
              <a:rPr lang="en-US" dirty="0"/>
              <a:t> </a:t>
            </a:r>
            <a:r>
              <a:rPr lang="en-US" dirty="0" smtClean="0"/>
              <a:t>(VANG 18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Inclusief stromen </a:t>
            </a:r>
            <a:r>
              <a:rPr lang="en-US" dirty="0" smtClean="0"/>
              <a:t>wijkbrengvoorzieningen.</a:t>
            </a:r>
            <a:endParaRPr lang="en-US" dirty="0"/>
          </a:p>
          <a:p>
            <a:r>
              <a:rPr lang="en-US" dirty="0"/>
              <a:t>Aantal voorzieningen:</a:t>
            </a:r>
          </a:p>
          <a:p>
            <a:pPr lvl="1"/>
            <a:r>
              <a:rPr lang="en-US" dirty="0" smtClean="0"/>
              <a:t>1, 2 of 3.</a:t>
            </a:r>
            <a:endParaRPr lang="en-US" dirty="0"/>
          </a:p>
          <a:p>
            <a:r>
              <a:rPr lang="en-US" dirty="0"/>
              <a:t>Gemak burger:</a:t>
            </a:r>
          </a:p>
          <a:p>
            <a:pPr lvl="1"/>
            <a:r>
              <a:rPr lang="en-US" dirty="0"/>
              <a:t>Makkelijk in containers deponeren &gt; Perron 1,4m hoog;</a:t>
            </a:r>
          </a:p>
          <a:p>
            <a:pPr lvl="1"/>
            <a:r>
              <a:rPr lang="en-US" dirty="0"/>
              <a:t>Beperkte wachttijd (capaciteit &lt;&gt; openingstijden);</a:t>
            </a:r>
          </a:p>
          <a:p>
            <a:pPr lvl="1"/>
            <a:r>
              <a:rPr lang="en-US" dirty="0"/>
              <a:t>Makkelijk wisselen “gratis” en “betaal” deel.</a:t>
            </a:r>
          </a:p>
          <a:p>
            <a:r>
              <a:rPr lang="en-US" dirty="0"/>
              <a:t>Kosten:</a:t>
            </a:r>
          </a:p>
          <a:p>
            <a:pPr lvl="1"/>
            <a:r>
              <a:rPr lang="en-US" dirty="0"/>
              <a:t>Globale investeringskosten inclusief grondkosten;</a:t>
            </a:r>
          </a:p>
          <a:p>
            <a:pPr lvl="1"/>
            <a:r>
              <a:rPr lang="en-US" dirty="0"/>
              <a:t>Exploitatie kosten inclusief RWM;</a:t>
            </a:r>
          </a:p>
          <a:p>
            <a:pPr lvl="1"/>
            <a:r>
              <a:rPr lang="en-US" dirty="0"/>
              <a:t>Verwerkingsopbrengsten (nu);</a:t>
            </a:r>
          </a:p>
          <a:p>
            <a:pPr lvl="1"/>
            <a:r>
              <a:rPr lang="en-US" dirty="0"/>
              <a:t>Poortinkomsten (nu);</a:t>
            </a:r>
          </a:p>
          <a:p>
            <a:pPr lvl="1"/>
            <a:r>
              <a:rPr lang="en-US" dirty="0"/>
              <a:t>Kosten verdeeld over alle inwoners Westelijk Mijnstreek;</a:t>
            </a:r>
          </a:p>
          <a:p>
            <a:pPr lvl="1"/>
            <a:r>
              <a:rPr lang="en-US" dirty="0"/>
              <a:t>Gemeente Sittard-Geleen heeft desinvestering t.g.v. boekwaarde bestaande </a:t>
            </a:r>
            <a:r>
              <a:rPr lang="en-US" dirty="0" smtClean="0"/>
              <a:t>parken.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7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4F5-5189-44CB-AAFA-8FD763987A13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Satelliet &amp; mini parken: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Stromen</a:t>
            </a:r>
            <a:r>
              <a:rPr lang="en-US" dirty="0"/>
              <a:t> </a:t>
            </a:r>
            <a:r>
              <a:rPr lang="en-US" dirty="0" err="1" smtClean="0"/>
              <a:t>wijkbrengvoorzieningen</a:t>
            </a:r>
            <a:r>
              <a:rPr lang="en-US" dirty="0" smtClean="0"/>
              <a:t> </a:t>
            </a:r>
            <a:r>
              <a:rPr lang="en-US" dirty="0"/>
              <a:t>(op </a:t>
            </a:r>
            <a:r>
              <a:rPr lang="en-US" dirty="0" err="1" smtClean="0"/>
              <a:t>milieupark</a:t>
            </a:r>
            <a:r>
              <a:rPr lang="en-US" dirty="0" smtClean="0"/>
              <a:t> </a:t>
            </a:r>
            <a:r>
              <a:rPr lang="en-US" dirty="0"/>
              <a:t>in bovengrondse voorziening)</a:t>
            </a:r>
          </a:p>
          <a:p>
            <a:pPr lvl="1"/>
            <a:r>
              <a:rPr lang="nl-NL" dirty="0"/>
              <a:t>Papier;</a:t>
            </a:r>
          </a:p>
          <a:p>
            <a:pPr lvl="1"/>
            <a:r>
              <a:rPr lang="nl-NL" dirty="0"/>
              <a:t>Glas;</a:t>
            </a:r>
          </a:p>
          <a:p>
            <a:pPr lvl="1"/>
            <a:r>
              <a:rPr lang="nl-NL" dirty="0"/>
              <a:t>Kleding;</a:t>
            </a:r>
          </a:p>
          <a:p>
            <a:pPr lvl="1"/>
            <a:r>
              <a:rPr lang="en-US" dirty="0"/>
              <a:t>PMD.</a:t>
            </a:r>
          </a:p>
          <a:p>
            <a:endParaRPr lang="en-US" dirty="0"/>
          </a:p>
          <a:p>
            <a:r>
              <a:rPr lang="en-US" dirty="0"/>
              <a:t>En 5 gratis afval stromen of top 5 afvalstromen (o.b.v. KG</a:t>
            </a:r>
            <a:r>
              <a:rPr lang="en-US" dirty="0" smtClean="0"/>
              <a:t>) of alleen T (tuinafval),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Doelstelling Vang 75% recycling, niet realiseerbaar zonder “sub” stromen. Geen onderdeel van huidig beleid maar investering satellietpark is voor &gt; 20 jaar. Minimaal 5.000m</a:t>
            </a:r>
            <a:r>
              <a:rPr lang="en-US" baseline="30000" dirty="0"/>
              <a:t>2</a:t>
            </a:r>
            <a:r>
              <a:rPr lang="en-US" dirty="0"/>
              <a:t> terrein nodig per satellietpark.</a:t>
            </a:r>
          </a:p>
          <a:p>
            <a:endParaRPr lang="nl-NL" dirty="0"/>
          </a:p>
        </p:txBody>
      </p:sp>
      <p:graphicFrame>
        <p:nvGraphicFramePr>
          <p:cNvPr id="13" name="Tijdelijke aanduiding voor inhoud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543379"/>
              </p:ext>
            </p:extLst>
          </p:nvPr>
        </p:nvGraphicFramePr>
        <p:xfrm>
          <a:off x="815930" y="3645024"/>
          <a:ext cx="11125200" cy="19442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08400"/>
                <a:gridCol w="3708400"/>
                <a:gridCol w="3708400"/>
              </a:tblGrid>
              <a:tr h="324036"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chemeClr val="tx1"/>
                          </a:solidFill>
                        </a:rPr>
                        <a:t>Gratis stromen</a:t>
                      </a:r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chemeClr val="tx1"/>
                          </a:solidFill>
                        </a:rPr>
                        <a:t>Top 5 afvalstromen (kg)</a:t>
                      </a:r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chemeClr val="tx1"/>
                          </a:solidFill>
                        </a:rPr>
                        <a:t>Mini</a:t>
                      </a:r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A4A6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Grof tuinafval</a:t>
                      </a:r>
                      <a:endParaRPr lang="nl-NL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Grof</a:t>
                      </a:r>
                      <a:r>
                        <a:rPr lang="nl-NL" sz="1400" baseline="0" dirty="0" smtClean="0"/>
                        <a:t> tuinafval</a:t>
                      </a:r>
                      <a:endParaRPr lang="nl-NL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Tuinafval</a:t>
                      </a:r>
                      <a:endParaRPr lang="nl-NL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Blad en gras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Blad en Gras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IJzer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Grof huishoudelijk afval*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Wecycle AEEA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B-Hout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Hard</a:t>
                      </a:r>
                      <a:r>
                        <a:rPr lang="nl-NL" sz="1400" baseline="0" dirty="0" smtClean="0"/>
                        <a:t> Plastic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Wecycle AEEA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2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60B6-8E96-4C82-858C-916E1872CD30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Handhaven bestaande milieuparken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dirty="0"/>
              <a:t>Lekken en uitlogen voorkomen middels vloeistofdichte containers;</a:t>
            </a:r>
          </a:p>
          <a:p>
            <a:pPr marL="2160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dirty="0"/>
              <a:t>Aantal afvalstromen niet gescheiden inzamelen maar na-scheiding &gt; negatief voor % recyclebaar;</a:t>
            </a:r>
          </a:p>
          <a:p>
            <a:pPr marL="2160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dirty="0"/>
              <a:t>Kosten in exploitatie verwerkt;</a:t>
            </a:r>
          </a:p>
          <a:p>
            <a:pPr marL="2160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dirty="0"/>
              <a:t>Aantal afvalstromen doorverwijzen naar commerciële partijen;</a:t>
            </a:r>
          </a:p>
          <a:p>
            <a:pPr marL="2160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dirty="0"/>
              <a:t>Status quo.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01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CD8E-6F30-453C-A282-257C3FFC3B5A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Milieuparken: Varianten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Variant </a:t>
            </a:r>
            <a:r>
              <a:rPr lang="nl-NL" b="1" dirty="0"/>
              <a:t>6-0</a:t>
            </a:r>
            <a:r>
              <a:rPr lang="nl-NL" dirty="0"/>
              <a:t>: </a:t>
            </a:r>
            <a:r>
              <a:rPr lang="nl-NL" dirty="0" smtClean="0"/>
              <a:t>	alle </a:t>
            </a:r>
            <a:r>
              <a:rPr lang="nl-NL" dirty="0"/>
              <a:t>voorzieningen houden als </a:t>
            </a:r>
            <a:r>
              <a:rPr lang="nl-NL" dirty="0" smtClean="0"/>
              <a:t>nu;</a:t>
            </a:r>
          </a:p>
          <a:p>
            <a:endParaRPr lang="nl-NL" dirty="0"/>
          </a:p>
          <a:p>
            <a:r>
              <a:rPr lang="nl-NL" dirty="0"/>
              <a:t>Variant </a:t>
            </a:r>
            <a:r>
              <a:rPr lang="nl-NL" b="1" dirty="0"/>
              <a:t>3-3</a:t>
            </a:r>
            <a:r>
              <a:rPr lang="nl-NL" dirty="0"/>
              <a:t>: </a:t>
            </a:r>
            <a:r>
              <a:rPr lang="nl-NL" dirty="0" smtClean="0"/>
              <a:t>	milieuparken </a:t>
            </a:r>
            <a:r>
              <a:rPr lang="nl-NL" dirty="0"/>
              <a:t>Sittard, Geleen en Stein handhaven - Schinnen, Beek en Born </a:t>
            </a:r>
            <a:r>
              <a:rPr lang="nl-NL" dirty="0" smtClean="0"/>
              <a:t>minimaal;</a:t>
            </a:r>
          </a:p>
          <a:p>
            <a:endParaRPr lang="nl-NL" dirty="0"/>
          </a:p>
          <a:p>
            <a:r>
              <a:rPr lang="nl-NL" dirty="0" smtClean="0"/>
              <a:t>Variant </a:t>
            </a:r>
            <a:r>
              <a:rPr lang="nl-NL" b="1" dirty="0"/>
              <a:t>1-3-1</a:t>
            </a:r>
            <a:r>
              <a:rPr lang="nl-NL" dirty="0"/>
              <a:t>: </a:t>
            </a:r>
            <a:r>
              <a:rPr lang="nl-NL" dirty="0" smtClean="0"/>
              <a:t>	1 </a:t>
            </a:r>
            <a:r>
              <a:rPr lang="nl-NL" dirty="0"/>
              <a:t>volledig nieuw milieupark Sittard-Geleen - Schinnen, Beek en Born minimaal - Stein handhaven</a:t>
            </a:r>
            <a:r>
              <a:rPr lang="nl-NL" dirty="0" smtClean="0"/>
              <a:t>;</a:t>
            </a:r>
          </a:p>
          <a:p>
            <a:endParaRPr lang="nl-NL" dirty="0"/>
          </a:p>
          <a:p>
            <a:r>
              <a:rPr lang="nl-NL" dirty="0" smtClean="0"/>
              <a:t>Variant </a:t>
            </a:r>
            <a:r>
              <a:rPr lang="nl-NL" b="1" dirty="0"/>
              <a:t>2-3-1</a:t>
            </a:r>
            <a:r>
              <a:rPr lang="nl-NL" dirty="0"/>
              <a:t>: </a:t>
            </a:r>
            <a:r>
              <a:rPr lang="nl-NL" dirty="0" smtClean="0"/>
              <a:t>	2 </a:t>
            </a:r>
            <a:r>
              <a:rPr lang="nl-NL" dirty="0"/>
              <a:t>volledig nieuwe milieuparken voor Sittard-Geleen - Schinnen, Beek en Born minimaal – Stein </a:t>
            </a:r>
            <a:r>
              <a:rPr lang="nl-NL" dirty="0" smtClean="0"/>
              <a:t>			handhaven;</a:t>
            </a:r>
          </a:p>
          <a:p>
            <a:endParaRPr lang="nl-NL" dirty="0"/>
          </a:p>
          <a:p>
            <a:r>
              <a:rPr lang="nl-NL" dirty="0"/>
              <a:t>Variant </a:t>
            </a:r>
            <a:r>
              <a:rPr lang="nl-NL" b="1" dirty="0"/>
              <a:t>2-1-2</a:t>
            </a:r>
            <a:r>
              <a:rPr lang="nl-NL" dirty="0"/>
              <a:t>: </a:t>
            </a:r>
            <a:r>
              <a:rPr lang="nl-NL" dirty="0" smtClean="0"/>
              <a:t>	2 </a:t>
            </a:r>
            <a:r>
              <a:rPr lang="nl-NL" dirty="0"/>
              <a:t>volledig nieuwe milieuparken voor Sittard-Geleen - Beek minimaal - Schinnen en Stein </a:t>
            </a:r>
            <a:r>
              <a:rPr lang="nl-NL" dirty="0" smtClean="0"/>
              <a:t>				handhaven;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15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3852565" cy="2387600"/>
          </a:xfrm>
        </p:spPr>
        <p:txBody>
          <a:bodyPr/>
          <a:lstStyle/>
          <a:p>
            <a:r>
              <a:rPr lang="nl-NL" dirty="0" smtClean="0"/>
              <a:t>Rekenexercitie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F08C-68F3-49F8-8212-19AE26B08AF6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40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Uitgangspunten kostenneutraal</a:t>
            </a:r>
            <a:endParaRPr lang="nl-NL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516122"/>
              </p:ext>
            </p:extLst>
          </p:nvPr>
        </p:nvGraphicFramePr>
        <p:xfrm>
          <a:off x="803275" y="1772816"/>
          <a:ext cx="10549308" cy="43294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16436"/>
                <a:gridCol w="3516436"/>
                <a:gridCol w="3516436"/>
              </a:tblGrid>
              <a:tr h="309245">
                <a:tc>
                  <a:txBody>
                    <a:bodyPr/>
                    <a:lstStyle/>
                    <a:p>
                      <a:r>
                        <a:rPr lang="nl-NL" sz="1400" b="1" dirty="0" smtClean="0">
                          <a:solidFill>
                            <a:schemeClr val="tx1"/>
                          </a:solidFill>
                        </a:rPr>
                        <a:t>Onderdeel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>
                          <a:solidFill>
                            <a:schemeClr val="tx1"/>
                          </a:solidFill>
                        </a:rPr>
                        <a:t>Nu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>
                          <a:solidFill>
                            <a:schemeClr val="tx1"/>
                          </a:solidFill>
                        </a:rPr>
                        <a:t>Toekomst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A4A6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Wijkbrengvoorzieningen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Grondkosten (rente)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Niet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Niet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Buitenbak</a:t>
                      </a:r>
                      <a:r>
                        <a:rPr lang="nl-NL" sz="1400" baseline="0" dirty="0" smtClean="0"/>
                        <a:t> &amp; OR (rente &amp; afschrijving)</a:t>
                      </a:r>
                      <a:endParaRPr lang="nl-NL" sz="1400" dirty="0" smtClean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Fictief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Volledig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Container (rente &amp; afschrijving)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Volledig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Volledig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Exploitatie (Excl. Handhaving)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Werkelijk RWM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Werkelijk</a:t>
                      </a:r>
                      <a:r>
                        <a:rPr lang="nl-NL" sz="1400" baseline="0" dirty="0" smtClean="0"/>
                        <a:t> RWM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Satelliet  &amp; mini</a:t>
                      </a:r>
                      <a:r>
                        <a:rPr lang="nl-NL" sz="1400" b="1" baseline="0" dirty="0" smtClean="0"/>
                        <a:t> </a:t>
                      </a:r>
                      <a:r>
                        <a:rPr lang="nl-NL" sz="1400" b="1" dirty="0" smtClean="0"/>
                        <a:t>milieuparken</a:t>
                      </a:r>
                      <a:endParaRPr lang="nl-NL" sz="1400" b="1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Grondkosten (rente)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Niet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Alleen uitbreiding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Investering (rente &amp;</a:t>
                      </a:r>
                      <a:r>
                        <a:rPr lang="nl-NL" sz="1400" baseline="0" dirty="0" smtClean="0"/>
                        <a:t> afschrijving)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Niet (klein deel beschikbaar)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Volledig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Exploitatie 2016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Werkelijk RWM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Werkelijk RWM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Centrale</a:t>
                      </a:r>
                      <a:r>
                        <a:rPr lang="nl-NL" sz="1400" dirty="0" smtClean="0"/>
                        <a:t> milieuparken</a:t>
                      </a:r>
                      <a:endParaRPr lang="nl-NL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Grondkosten (rente)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Niet (deels beschikbaar)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Volledig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C55B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Investering (rente &amp; afschrijving)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Niet (wel beschikbaar)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Volledig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Exploitatie 2016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Werkelijk RWM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Werkelijk RWM</a:t>
                      </a:r>
                      <a:endParaRPr lang="nl-NL" sz="1400" dirty="0"/>
                    </a:p>
                  </a:txBody>
                  <a:tcPr>
                    <a:solidFill>
                      <a:srgbClr val="DEC55B"/>
                    </a:solidFill>
                  </a:tcPr>
                </a:tc>
              </a:tr>
            </a:tbl>
          </a:graphicData>
        </a:graphic>
      </p:graphicFrame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224A-4273-4DBE-A47D-B9C934A31BE1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5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EF2D-CAFE-4321-A011-11A04D3C7D47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Uitgangspunten kostenneutraal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Verdeling kosten:</a:t>
            </a:r>
          </a:p>
          <a:p>
            <a:pPr lvl="1"/>
            <a:r>
              <a:rPr lang="nl-NL" dirty="0" smtClean="0"/>
              <a:t>(Satelliet / mini) milieuparken </a:t>
            </a:r>
            <a:r>
              <a:rPr lang="nl-NL" dirty="0"/>
              <a:t>verdeeld per </a:t>
            </a:r>
            <a:r>
              <a:rPr lang="nl-NL" dirty="0" smtClean="0"/>
              <a:t>gemeente;</a:t>
            </a:r>
          </a:p>
          <a:p>
            <a:pPr lvl="1"/>
            <a:r>
              <a:rPr lang="nl-NL" dirty="0" smtClean="0"/>
              <a:t>Centrale parken over alle inwoners Westelijke Mijnstreek.</a:t>
            </a:r>
          </a:p>
          <a:p>
            <a:r>
              <a:rPr lang="nl-NL" dirty="0" smtClean="0"/>
              <a:t>Nu </a:t>
            </a:r>
            <a:r>
              <a:rPr lang="nl-NL" dirty="0"/>
              <a:t>werkelijk: </a:t>
            </a:r>
            <a:endParaRPr lang="nl-NL" dirty="0" smtClean="0"/>
          </a:p>
          <a:p>
            <a:pPr lvl="1"/>
            <a:r>
              <a:rPr lang="nl-NL" dirty="0" smtClean="0"/>
              <a:t>kosten </a:t>
            </a:r>
            <a:r>
              <a:rPr lang="nl-NL" dirty="0"/>
              <a:t>per gemeente;</a:t>
            </a:r>
          </a:p>
          <a:p>
            <a:pPr lvl="1"/>
            <a:r>
              <a:rPr lang="nl-NL" dirty="0"/>
              <a:t>Schinnen en Beek delen kosten RWM van milieupark Schinnen (50/50</a:t>
            </a:r>
            <a:r>
              <a:rPr lang="nl-NL" dirty="0" smtClean="0"/>
              <a:t>).</a:t>
            </a:r>
            <a:endParaRPr lang="nl-NL" dirty="0"/>
          </a:p>
          <a:p>
            <a:r>
              <a:rPr lang="nl-NL" dirty="0"/>
              <a:t>Δ </a:t>
            </a:r>
            <a:r>
              <a:rPr lang="nl-NL" dirty="0" smtClean="0"/>
              <a:t>Nu – toekomst: Werkelijk </a:t>
            </a:r>
            <a:r>
              <a:rPr lang="nl-NL" dirty="0"/>
              <a:t>lager aangezien aantal kosten huidige situatie niet in vergelijking zijn opgenomen.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1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E49F-A80F-4288-9F79-5A32A4C61DC4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Kosten per aansluiting voor Milieuparken</a:t>
            </a:r>
            <a:endParaRPr lang="nl-NL" dirty="0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30410"/>
              </p:ext>
            </p:extLst>
          </p:nvPr>
        </p:nvGraphicFramePr>
        <p:xfrm>
          <a:off x="803274" y="1990727"/>
          <a:ext cx="10401026" cy="171954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890186"/>
                <a:gridCol w="2380154"/>
                <a:gridCol w="1894408"/>
                <a:gridCol w="1942981"/>
                <a:gridCol w="1293297"/>
              </a:tblGrid>
              <a:tr h="28659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u="none" strike="noStrike" dirty="0">
                          <a:effectLst/>
                        </a:rPr>
                        <a:t>Variant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Sittard </a:t>
                      </a:r>
                      <a:r>
                        <a:rPr lang="nl-NL" sz="1400" b="1" u="none" strike="noStrike" dirty="0" smtClean="0">
                          <a:effectLst/>
                        </a:rPr>
                        <a:t>Geleen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Stein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Schinnen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Beek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</a:tr>
              <a:tr h="28659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6-0 Houden 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€ 13,78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€ 6,20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€ 30,32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€ 14,33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28659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3 oud 3 min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€ 7,88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€ 6,20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€ 20,59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€ 9,71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28659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1 nieuw 3 min 1 oud 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€ 8,08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€ 6,20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€ 20,79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€ 9,91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28659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2 nieuw 3mini 1 oud 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€ 11,10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€ 6,20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€ 23,81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€ 12,92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28659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2 nieuw 1 mini 2 oud 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€ 14,66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€ 6,20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€ 30,32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€ 15,15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8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E49F-A80F-4288-9F79-5A32A4C61DC4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</a:t>
            </a:r>
            <a:r>
              <a:rPr lang="en-US" dirty="0" smtClean="0"/>
              <a:t> Kosten per aansluiting voor Milieuparken</a:t>
            </a:r>
            <a:endParaRPr lang="nl-NL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408388"/>
              </p:ext>
            </p:extLst>
          </p:nvPr>
        </p:nvGraphicFramePr>
        <p:xfrm>
          <a:off x="803275" y="1916832"/>
          <a:ext cx="10366108" cy="166172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880482"/>
                <a:gridCol w="2372163"/>
                <a:gridCol w="1888049"/>
                <a:gridCol w="1936459"/>
                <a:gridCol w="1288955"/>
              </a:tblGrid>
              <a:tr h="276954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u="none" strike="noStrike" dirty="0">
                          <a:effectLst/>
                        </a:rPr>
                        <a:t>Variant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Sittard </a:t>
                      </a:r>
                      <a:r>
                        <a:rPr lang="nl-NL" sz="1400" b="1" u="none" strike="noStrike" dirty="0" smtClean="0">
                          <a:effectLst/>
                        </a:rPr>
                        <a:t>Geleen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Stein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Schinnen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Beek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</a:tr>
              <a:tr h="276954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6-0 Houden 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€ 0,00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€ 0,00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€ 0,00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€ 0,00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276954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3 oud 3 min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-5,89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€ 0,00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-9,72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-4,62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276954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1 nieuw 3 min 1 oud 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-5,69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€ 0,00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-9,52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-4,42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276954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2 nieuw 3mini 1 oud 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-2,68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€ 0,00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-6,51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-1,40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276954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2 nieuw 1 mini 2 oud 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€ 0,88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€ 0,00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€ 0,00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€ 0,82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8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Afwegingsmatrix</a:t>
            </a:r>
            <a:endParaRPr lang="nl-NL" dirty="0"/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096803"/>
              </p:ext>
            </p:extLst>
          </p:nvPr>
        </p:nvGraphicFramePr>
        <p:xfrm>
          <a:off x="802776" y="1702435"/>
          <a:ext cx="10657011" cy="20755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40211"/>
                <a:gridCol w="1854200"/>
                <a:gridCol w="1854200"/>
                <a:gridCol w="1854200"/>
                <a:gridCol w="1854200"/>
              </a:tblGrid>
              <a:tr h="323644">
                <a:tc>
                  <a:txBody>
                    <a:bodyPr/>
                    <a:lstStyle/>
                    <a:p>
                      <a:r>
                        <a:rPr lang="nl-NL" sz="1400" b="1" dirty="0" smtClean="0">
                          <a:solidFill>
                            <a:schemeClr val="tx1"/>
                          </a:solidFill>
                        </a:rPr>
                        <a:t>Variant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>
                          <a:solidFill>
                            <a:schemeClr val="tx1"/>
                          </a:solidFill>
                        </a:rPr>
                        <a:t>Dienstverlening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>
                          <a:solidFill>
                            <a:schemeClr val="tx1"/>
                          </a:solidFill>
                        </a:rPr>
                        <a:t>Milieu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>
                          <a:solidFill>
                            <a:schemeClr val="tx1"/>
                          </a:solidFill>
                        </a:rPr>
                        <a:t>Variant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</a:tr>
              <a:tr h="458495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6-0 houden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Neutraal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+ + + +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+/- Stein</a:t>
                      </a:r>
                    </a:p>
                    <a:p>
                      <a:pPr algn="ctr"/>
                      <a:r>
                        <a:rPr lang="nl-NL" sz="1400" dirty="0" smtClean="0"/>
                        <a:t>0*/- rest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+ Geleen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nl-NL" sz="1400" dirty="0" smtClean="0"/>
                        <a:t>Rest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308427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3 oud – 3 mini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+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+ + - + 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+ +/- + + 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+ 0 0 -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308427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 nieuw – 3 mini –</a:t>
                      </a:r>
                      <a:r>
                        <a:rPr lang="nl-NL" sz="1400" baseline="0" dirty="0" smtClean="0"/>
                        <a:t> 1 oud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+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- + - + 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+ +/- + +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+ 0 0 -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308427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 nieuw – 3 mini</a:t>
                      </a:r>
                      <a:r>
                        <a:rPr lang="nl-NL" sz="1400" baseline="0" dirty="0" smtClean="0"/>
                        <a:t> – 1 oud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+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+ + + + 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+ +/- + + 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+ + 0 -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  <a:tr h="308427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 nieuw – 1 mini – 2 oud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Neutraal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+ + + + 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+ +/- 0/- +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+ - 0 0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5B"/>
                    </a:solidFill>
                  </a:tcPr>
                </a:tc>
              </a:tr>
            </a:tbl>
          </a:graphicData>
        </a:graphic>
      </p:graphicFrame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0CD0-A4ED-4E75-BDB2-91F81882281A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4" y="3865073"/>
            <a:ext cx="6212362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Ambitie</a:t>
            </a:r>
          </a:p>
          <a:p>
            <a:r>
              <a:rPr lang="nl-NL" dirty="0" smtClean="0"/>
              <a:t>Wijkbrengvoozieningen</a:t>
            </a:r>
          </a:p>
          <a:p>
            <a:r>
              <a:rPr lang="nl-NL" dirty="0" smtClean="0"/>
              <a:t>Milieuparken</a:t>
            </a:r>
          </a:p>
          <a:p>
            <a:r>
              <a:rPr lang="nl-NL" dirty="0" smtClean="0"/>
              <a:t>Rekenexercitie</a:t>
            </a:r>
          </a:p>
          <a:p>
            <a:r>
              <a:rPr lang="nl-NL" dirty="0" smtClean="0"/>
              <a:t>Voorstel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1A76-221E-4AD0-A011-41E4909A0FA3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9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Voorstel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5313-0C6C-43E1-89C6-BA0AD6ED8E81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80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Voorstel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Het voorstel van de </a:t>
            </a:r>
            <a:r>
              <a:rPr lang="nl-NL" dirty="0" smtClean="0"/>
              <a:t>werkgroep en bestuurlijk overleg </a:t>
            </a:r>
            <a:r>
              <a:rPr lang="nl-NL" dirty="0"/>
              <a:t>is om te kiezen voor </a:t>
            </a:r>
            <a:r>
              <a:rPr lang="nl-NL" b="1" dirty="0"/>
              <a:t>variant 10</a:t>
            </a:r>
            <a:r>
              <a:rPr lang="nl-NL" dirty="0"/>
              <a:t>. Dit omdat:</a:t>
            </a:r>
          </a:p>
          <a:p>
            <a:r>
              <a:rPr lang="nl-NL" dirty="0"/>
              <a:t>Financiële gevolgen t.o.v. de totaal afvalstoffenheffing verwaarloosbaar zijn;</a:t>
            </a:r>
          </a:p>
          <a:p>
            <a:r>
              <a:rPr lang="nl-NL" dirty="0"/>
              <a:t>Dienstverlening voor burgers wordt geacht gelijk te blijven;</a:t>
            </a:r>
          </a:p>
          <a:p>
            <a:r>
              <a:rPr lang="nl-NL" dirty="0"/>
              <a:t>De nieuw te realiseren milieuparken zijn up-to-date m.b.t. (milieu)technische eisen;</a:t>
            </a:r>
          </a:p>
          <a:p>
            <a:r>
              <a:rPr lang="nl-NL" dirty="0"/>
              <a:t>De situatie voor de bedrijfsvoering RWM verbetert t.o.v. de huidige situatie;</a:t>
            </a:r>
          </a:p>
          <a:p>
            <a:r>
              <a:rPr lang="nl-NL" dirty="0"/>
              <a:t>Met deze variant worden toekomstige ontwikkelingen niet </a:t>
            </a:r>
            <a:r>
              <a:rPr lang="nl-NL" dirty="0" smtClean="0"/>
              <a:t>beperkt.</a:t>
            </a:r>
          </a:p>
          <a:p>
            <a:r>
              <a:rPr lang="nl-NL" dirty="0" smtClean="0"/>
              <a:t>Investeringskosten Sittard-Geleen € 5.806.000,- en Beek € 54.800,-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Hierbij zijn volgende aandachtspunten van belang:</a:t>
            </a:r>
          </a:p>
          <a:p>
            <a:r>
              <a:rPr lang="nl-NL" dirty="0"/>
              <a:t>Afspraken omtrent gevolgen mogelijke ontwikkeling naar andere varianten (o.a. kosten);</a:t>
            </a:r>
          </a:p>
          <a:p>
            <a:r>
              <a:rPr lang="nl-NL" dirty="0"/>
              <a:t>Fasering;</a:t>
            </a:r>
          </a:p>
          <a:p>
            <a:r>
              <a:rPr lang="nl-NL" dirty="0"/>
              <a:t>Locatie keuze 2 nieuwe milieuparken.</a:t>
            </a:r>
          </a:p>
          <a:p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444-C6B5-4E8B-8235-2EE900784BA8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1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7933-78E5-4B54-A591-C48FB5307BFF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</a:t>
            </a:r>
            <a:r>
              <a:rPr lang="en-US" dirty="0" smtClean="0"/>
              <a:t> Kosten per aansluiting voor milieuparken inclusief Wijkbrengvoorzieningen 100%</a:t>
            </a:r>
            <a:endParaRPr lang="nl-NL" dirty="0"/>
          </a:p>
        </p:txBody>
      </p:sp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50973"/>
              </p:ext>
            </p:extLst>
          </p:nvPr>
        </p:nvGraphicFramePr>
        <p:xfrm>
          <a:off x="695400" y="1988840"/>
          <a:ext cx="10498094" cy="158806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911992"/>
                <a:gridCol w="2404004"/>
                <a:gridCol w="1913391"/>
                <a:gridCol w="1962451"/>
                <a:gridCol w="1306256"/>
              </a:tblGrid>
              <a:tr h="264678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Variant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Sittard </a:t>
                      </a:r>
                      <a:r>
                        <a:rPr lang="nl-NL" sz="1400" b="1" u="none" strike="noStrike" dirty="0" smtClean="0">
                          <a:effectLst/>
                        </a:rPr>
                        <a:t>Geleen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Stein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Schinnen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Beek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6"/>
                    </a:solidFill>
                  </a:tcPr>
                </a:tc>
              </a:tr>
              <a:tr h="264678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6-0 Houden 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€ 7,43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€ 8,39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€ 6,13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€ 4,65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64678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3 oud 3 min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€ 1,53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€ 8,39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-€ 3,59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€ 0,03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64678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1 nieuw 3 min 1 oud 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€ 1,73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€ 8,39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-€ 3,39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€ 0,24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64678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2 nieuw 3mini 1 oud 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€ 4,75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€ 8,39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-€ 0,38</a:t>
                      </a:r>
                      <a:endParaRPr lang="nl-N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€ 3,25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64678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u="none" strike="noStrike" dirty="0">
                          <a:effectLst/>
                        </a:rPr>
                        <a:t>2 nieuw 1 mini 2 oud 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>
                          <a:effectLst/>
                        </a:rPr>
                        <a:t>€ 8,31</a:t>
                      </a:r>
                      <a:endParaRPr lang="nl-NL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€ 8,39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€ 6,13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€ 5,47</a:t>
                      </a:r>
                      <a:endParaRPr lang="nl-N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Vragen ?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9015-0CEA-4123-803E-2C6BF34B48E4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90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Disclaimer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Nieuwe locaties zijn niet bekend, er is met fictieve grondprijzen gerekend;</a:t>
            </a:r>
          </a:p>
          <a:p>
            <a:r>
              <a:rPr lang="nl-NL" dirty="0" smtClean="0"/>
              <a:t>Desinvestering </a:t>
            </a:r>
            <a:r>
              <a:rPr lang="nl-NL" dirty="0"/>
              <a:t>Milieuparken </a:t>
            </a:r>
            <a:r>
              <a:rPr lang="nl-NL" dirty="0" smtClean="0"/>
              <a:t>Sittard-Geleen zijn niet opgenomen in berekening; </a:t>
            </a:r>
            <a:endParaRPr lang="nl-NL" dirty="0"/>
          </a:p>
          <a:p>
            <a:r>
              <a:rPr lang="nl-NL" dirty="0" smtClean="0"/>
              <a:t>Openingstijden als huidig m.u.v. Beek, deze wordt 12 maanden geopend;</a:t>
            </a:r>
            <a:endParaRPr lang="nl-NL" dirty="0"/>
          </a:p>
          <a:p>
            <a:r>
              <a:rPr lang="nl-NL" dirty="0"/>
              <a:t>Effect gewijzigd beleid op verwerkingsopbrengsten en </a:t>
            </a:r>
            <a:r>
              <a:rPr lang="nl-NL" dirty="0" smtClean="0"/>
              <a:t>poortinkomsten niet verwerkt;</a:t>
            </a:r>
            <a:endParaRPr lang="nl-NL" dirty="0"/>
          </a:p>
          <a:p>
            <a:r>
              <a:rPr lang="nl-NL" dirty="0" smtClean="0"/>
              <a:t>Opbrengsten Echt-Susteren zijn aan Sittard-Geleen toebedeeld;</a:t>
            </a:r>
          </a:p>
          <a:p>
            <a:r>
              <a:rPr lang="nl-NL" dirty="0" smtClean="0"/>
              <a:t>Rente</a:t>
            </a:r>
            <a:r>
              <a:rPr lang="nl-NL" dirty="0"/>
              <a:t>, afschrijving en onderhoud </a:t>
            </a:r>
            <a:r>
              <a:rPr lang="nl-NL" dirty="0" smtClean="0"/>
              <a:t>huidige milieuparken </a:t>
            </a:r>
            <a:r>
              <a:rPr lang="nl-NL" dirty="0"/>
              <a:t>Sittard en Geleen opgenomen in kosten;</a:t>
            </a:r>
          </a:p>
          <a:p>
            <a:r>
              <a:rPr lang="nl-NL" dirty="0"/>
              <a:t>Exploitatiekosten </a:t>
            </a:r>
            <a:r>
              <a:rPr lang="nl-NL" dirty="0" smtClean="0"/>
              <a:t>inschatting RWM;</a:t>
            </a:r>
            <a:endParaRPr lang="nl-NL" dirty="0"/>
          </a:p>
          <a:p>
            <a:r>
              <a:rPr lang="nl-NL" dirty="0"/>
              <a:t>Beek betaalt 50% exploitatie </a:t>
            </a:r>
            <a:r>
              <a:rPr lang="nl-NL" dirty="0" smtClean="0"/>
              <a:t>Schinnen;</a:t>
            </a:r>
            <a:endParaRPr lang="nl-NL" dirty="0"/>
          </a:p>
          <a:p>
            <a:r>
              <a:rPr lang="nl-NL" dirty="0"/>
              <a:t>Bij minimale variant investering containers wijkbreng afvalstromen opgenomen bij wijkbrengvoorzieningen;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DE6E-0F2F-44CE-A260-CDF2A90D2522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6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Contact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nl-NL" dirty="0"/>
              <a:t>Voor vragen en opmerkingen kunt u contact opnemen met:</a:t>
            </a:r>
          </a:p>
          <a:p>
            <a:pPr>
              <a:buNone/>
              <a:defRPr/>
            </a:pPr>
            <a:endParaRPr lang="nl-NL" dirty="0"/>
          </a:p>
          <a:p>
            <a:pPr>
              <a:buNone/>
              <a:defRPr/>
            </a:pPr>
            <a:r>
              <a:rPr lang="nl-NL" b="1" dirty="0" smtClean="0"/>
              <a:t>Ronald Meurs</a:t>
            </a:r>
          </a:p>
          <a:p>
            <a:pPr>
              <a:buNone/>
              <a:defRPr/>
            </a:pPr>
            <a:r>
              <a:rPr lang="nl-NL" dirty="0" smtClean="0"/>
              <a:t>Projectmanager</a:t>
            </a:r>
            <a:endParaRPr lang="nl-NL" dirty="0"/>
          </a:p>
          <a:p>
            <a:pPr>
              <a:buNone/>
              <a:defRPr/>
            </a:pPr>
            <a:endParaRPr lang="nl-NL" b="1" dirty="0"/>
          </a:p>
          <a:p>
            <a:pPr>
              <a:buNone/>
              <a:defRPr/>
            </a:pPr>
            <a:r>
              <a:rPr lang="nl-NL" dirty="0" smtClean="0"/>
              <a:t>+</a:t>
            </a:r>
            <a:r>
              <a:rPr lang="nl-NL" dirty="0"/>
              <a:t>31 </a:t>
            </a:r>
            <a:r>
              <a:rPr lang="nl-NL" dirty="0" smtClean="0"/>
              <a:t>6 128 517 62</a:t>
            </a:r>
            <a:endParaRPr lang="nl-NL" dirty="0"/>
          </a:p>
          <a:p>
            <a:pPr>
              <a:buNone/>
              <a:defRPr/>
            </a:pPr>
            <a:r>
              <a:rPr lang="nl-NL" dirty="0" smtClean="0"/>
              <a:t>ronald.meurs@sweco.nl</a:t>
            </a:r>
            <a:endParaRPr lang="nl-NL" dirty="0"/>
          </a:p>
          <a:p>
            <a:pPr>
              <a:buNone/>
              <a:defRPr/>
            </a:pPr>
            <a:endParaRPr lang="nl-NL" dirty="0"/>
          </a:p>
          <a:p>
            <a:pPr>
              <a:buNone/>
              <a:defRPr/>
            </a:pPr>
            <a:r>
              <a:rPr lang="nl-NL" dirty="0" smtClean="0"/>
              <a:t>LinkedIn </a:t>
            </a:r>
            <a:r>
              <a:rPr lang="nl-NL" dirty="0">
                <a:hlinkClick r:id="rId2"/>
              </a:rPr>
              <a:t>https://nl.linkedin.com/in/ronald-meurs-ab1543</a:t>
            </a:r>
            <a:endParaRPr lang="nl-NL" dirty="0"/>
          </a:p>
          <a:p>
            <a:pPr>
              <a:buNone/>
              <a:defRPr/>
            </a:pPr>
            <a:r>
              <a:rPr lang="nl-NL" dirty="0" smtClean="0"/>
              <a:t>www.sweco.nl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5F51-F307-4D6F-97DA-6A5E6D24AE8E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3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4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Ambitie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B593-C72F-4863-8CDA-AC9D14362BE5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48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Ambitie Afvalbeleidsplan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1. Streven naar 100 kg restafval per inwoner in 2020. Focus op:</a:t>
            </a:r>
          </a:p>
          <a:p>
            <a:pPr lvl="1"/>
            <a:r>
              <a:rPr lang="nl-NL" dirty="0" smtClean="0"/>
              <a:t>GFT (T is relevant voor dit onderzoek);</a:t>
            </a:r>
          </a:p>
          <a:p>
            <a:pPr lvl="1"/>
            <a:r>
              <a:rPr lang="nl-NL" dirty="0" smtClean="0"/>
              <a:t>Kunststof</a:t>
            </a:r>
          </a:p>
          <a:p>
            <a:pPr lvl="1"/>
            <a:r>
              <a:rPr lang="nl-NL" dirty="0" smtClean="0"/>
              <a:t>Papier;</a:t>
            </a:r>
          </a:p>
          <a:p>
            <a:pPr lvl="1"/>
            <a:r>
              <a:rPr lang="nl-NL" dirty="0" smtClean="0"/>
              <a:t>Textiel;</a:t>
            </a:r>
          </a:p>
          <a:p>
            <a:pPr lvl="1"/>
            <a:r>
              <a:rPr lang="nl-NL" dirty="0" smtClean="0"/>
              <a:t>PMD (Papier, Metalen en Drankenkartons).</a:t>
            </a:r>
          </a:p>
          <a:p>
            <a:pPr marL="0" indent="0">
              <a:buNone/>
            </a:pPr>
            <a:r>
              <a:rPr lang="nl-NL" dirty="0" smtClean="0"/>
              <a:t>2. Versterken regionale samenwerking;</a:t>
            </a:r>
          </a:p>
          <a:p>
            <a:pPr marL="0" indent="0">
              <a:buNone/>
            </a:pPr>
            <a:r>
              <a:rPr lang="nl-NL" dirty="0" smtClean="0"/>
              <a:t>3. Optimaliseren van de wijkvoorzieningen en milieuparken;</a:t>
            </a:r>
          </a:p>
          <a:p>
            <a:pPr marL="0" indent="0">
              <a:buNone/>
            </a:pPr>
            <a:r>
              <a:rPr lang="nl-NL" dirty="0" smtClean="0"/>
              <a:t>4. Wijzigingen doorvoeren op basis van kostenneutraliteit.</a:t>
            </a:r>
            <a:endParaRPr lang="nl-NL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6252-46E3-4145-92A1-5AB304B60832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 smtClean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4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6660877" cy="2387600"/>
          </a:xfrm>
        </p:spPr>
        <p:txBody>
          <a:bodyPr/>
          <a:lstStyle/>
          <a:p>
            <a:r>
              <a:rPr lang="nl-NL" dirty="0" smtClean="0"/>
              <a:t>Wijkbrengvoorzieningen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CDBF-3E21-4C37-A168-0B134EBF15C8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86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EB55-18C5-42C2-9FA3-65E3287BD91A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Wijkbrengvoorzieningen: Kenmerken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Beperkte afvalstromen:</a:t>
            </a:r>
          </a:p>
          <a:p>
            <a:pPr lvl="1"/>
            <a:r>
              <a:rPr lang="nl-NL" dirty="0" smtClean="0"/>
              <a:t>PMD (Plastic, Metaal en Drankenkartons);</a:t>
            </a:r>
          </a:p>
          <a:p>
            <a:pPr lvl="1"/>
            <a:r>
              <a:rPr lang="nl-NL" dirty="0" smtClean="0"/>
              <a:t>Papier;</a:t>
            </a:r>
          </a:p>
          <a:p>
            <a:pPr lvl="1"/>
            <a:r>
              <a:rPr lang="nl-NL" dirty="0" smtClean="0"/>
              <a:t>Glas;</a:t>
            </a:r>
          </a:p>
          <a:p>
            <a:pPr lvl="1"/>
            <a:r>
              <a:rPr lang="nl-NL" dirty="0" smtClean="0"/>
              <a:t>Kleding.</a:t>
            </a:r>
          </a:p>
          <a:p>
            <a:r>
              <a:rPr lang="nl-NL" dirty="0" smtClean="0"/>
              <a:t>Gratis;</a:t>
            </a:r>
          </a:p>
          <a:p>
            <a:r>
              <a:rPr lang="nl-NL" dirty="0" smtClean="0"/>
              <a:t>Verspreid door verzorgingsgebied (nu o.b.v. vraag);</a:t>
            </a:r>
          </a:p>
          <a:p>
            <a:r>
              <a:rPr lang="nl-NL" dirty="0" smtClean="0"/>
              <a:t>Vrij beschikbaar;</a:t>
            </a:r>
          </a:p>
          <a:p>
            <a:r>
              <a:rPr lang="nl-NL" dirty="0" smtClean="0"/>
              <a:t>Ca. 50m</a:t>
            </a:r>
            <a:r>
              <a:rPr lang="nl-NL" baseline="30000" dirty="0" smtClean="0"/>
              <a:t>2</a:t>
            </a:r>
            <a:r>
              <a:rPr lang="nl-NL" dirty="0" smtClean="0"/>
              <a:t> per voorziening.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5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/>
          <a:srcRect l="1332" t="1842" r="1462" b="7944"/>
          <a:stretch/>
        </p:blipFill>
        <p:spPr>
          <a:xfrm>
            <a:off x="4727849" y="-5448"/>
            <a:ext cx="5112568" cy="6863448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6968-FC46-47D7-BCE8-00449B54FC49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03275" y="756946"/>
            <a:ext cx="4356621" cy="887413"/>
          </a:xfrm>
        </p:spPr>
        <p:txBody>
          <a:bodyPr/>
          <a:lstStyle/>
          <a:p>
            <a:r>
              <a:rPr lang="nl-NL" dirty="0" smtClean="0"/>
              <a:t>Wijkbrengvoorzieningen: Spreiding nu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7680176" y="6543676"/>
            <a:ext cx="2376264" cy="314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4439816" y="-5448"/>
            <a:ext cx="2304256" cy="266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32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B15E-1154-422E-841F-9E5F9C7E3712}" type="datetime1">
              <a:rPr lang="sv-SE" smtClean="0"/>
              <a:t>2016-04-29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Westelijke Mijnstreek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Wijkbrengvoorzieningen: Vastgestelde uitgangspunten 1/2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Afvalstromen:</a:t>
            </a:r>
            <a:endParaRPr lang="nl-NL" dirty="0"/>
          </a:p>
          <a:p>
            <a:pPr lvl="0"/>
            <a:r>
              <a:rPr lang="nl-NL" dirty="0"/>
              <a:t>Papier;</a:t>
            </a:r>
          </a:p>
          <a:p>
            <a:pPr lvl="0"/>
            <a:r>
              <a:rPr lang="nl-NL" dirty="0"/>
              <a:t>Glas;</a:t>
            </a:r>
          </a:p>
          <a:p>
            <a:pPr lvl="0"/>
            <a:r>
              <a:rPr lang="nl-NL" dirty="0"/>
              <a:t>Kleding;</a:t>
            </a:r>
          </a:p>
          <a:p>
            <a:r>
              <a:rPr lang="nl-NL" dirty="0"/>
              <a:t>PMD (optionele afvalstroom op een wijkbrengvoorziening voorstel 1:3):</a:t>
            </a:r>
          </a:p>
          <a:p>
            <a:pPr lvl="1"/>
            <a:r>
              <a:rPr lang="en-US" sz="1400" dirty="0"/>
              <a:t>Frequentieverhoging bij </a:t>
            </a:r>
            <a:r>
              <a:rPr lang="nl-NL" sz="1400" dirty="0"/>
              <a:t>substitutie</a:t>
            </a:r>
            <a:r>
              <a:rPr lang="en-US" sz="1400" dirty="0"/>
              <a:t> (</a:t>
            </a:r>
            <a:r>
              <a:rPr lang="nl-NL" sz="1400" dirty="0"/>
              <a:t>zie</a:t>
            </a:r>
            <a:r>
              <a:rPr lang="en-US" sz="1400" dirty="0"/>
              <a:t> </a:t>
            </a:r>
            <a:r>
              <a:rPr lang="nl-NL" sz="1400" dirty="0"/>
              <a:t>afvalplan</a:t>
            </a:r>
            <a:r>
              <a:rPr lang="en-US" sz="1400" dirty="0"/>
              <a:t>);</a:t>
            </a:r>
          </a:p>
          <a:p>
            <a:pPr lvl="1"/>
            <a:r>
              <a:rPr lang="en-US" sz="1400" dirty="0"/>
              <a:t>Economisch verantwoord;</a:t>
            </a:r>
          </a:p>
          <a:p>
            <a:pPr lvl="1"/>
            <a:r>
              <a:rPr lang="en-US" sz="1400" dirty="0"/>
              <a:t>Passende locaties;</a:t>
            </a:r>
          </a:p>
          <a:p>
            <a:pPr lvl="1"/>
            <a:r>
              <a:rPr lang="en-US" sz="1400" dirty="0"/>
              <a:t>Logistiek belangrijk;</a:t>
            </a:r>
          </a:p>
          <a:p>
            <a:pPr lvl="1"/>
            <a:r>
              <a:rPr lang="en-US" sz="1400" b="1" dirty="0"/>
              <a:t>PMD</a:t>
            </a:r>
            <a:r>
              <a:rPr lang="en-US" sz="1400" dirty="0"/>
              <a:t> geeft theoretisch 20% volume toename;</a:t>
            </a:r>
          </a:p>
          <a:p>
            <a:pPr lvl="1"/>
            <a:r>
              <a:rPr lang="en-US" sz="1400" dirty="0"/>
              <a:t>Kosten extra inzameling niet onderzocht.</a:t>
            </a:r>
            <a:endParaRPr lang="nl-NL" sz="1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Sweco">
      <a:dk1>
        <a:srgbClr val="3F3F42"/>
      </a:dk1>
      <a:lt1>
        <a:srgbClr val="FFFFFF"/>
      </a:lt1>
      <a:dk2>
        <a:srgbClr val="3F3F42"/>
      </a:dk2>
      <a:lt2>
        <a:srgbClr val="E2E0DA"/>
      </a:lt2>
      <a:accent1>
        <a:srgbClr val="A48730"/>
      </a:accent1>
      <a:accent2>
        <a:srgbClr val="8593AF"/>
      </a:accent2>
      <a:accent3>
        <a:srgbClr val="B484A2"/>
      </a:accent3>
      <a:accent4>
        <a:srgbClr val="3F3F42"/>
      </a:accent4>
      <a:accent5>
        <a:srgbClr val="DEC55B"/>
      </a:accent5>
      <a:accent6>
        <a:srgbClr val="A4A4A6"/>
      </a:accent6>
      <a:hlink>
        <a:srgbClr val="A4A4A6"/>
      </a:hlink>
      <a:folHlink>
        <a:srgbClr val="F2B1DC"/>
      </a:folHlink>
    </a:clrScheme>
    <a:fontScheme name="Sweco">
      <a:majorFont>
        <a:latin typeface="Sweco Sans Medium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Muted1">
      <a:srgbClr val="A48730"/>
    </a:custClr>
    <a:custClr name="Muted2">
      <a:srgbClr val="8593AF"/>
    </a:custClr>
    <a:custClr name="Muted3">
      <a:srgbClr val="B484A2"/>
    </a:custClr>
    <a:custClr name="Bright1">
      <a:srgbClr val="DEC55B"/>
    </a:custClr>
    <a:custClr name="Bright2">
      <a:srgbClr val="C0D4FD"/>
    </a:custClr>
    <a:custClr name="Bright3">
      <a:srgbClr val="F2B1DC"/>
    </a:custClr>
    <a:custClr name="Grey1">
      <a:srgbClr val="E2E0DA"/>
    </a:custClr>
    <a:custClr name="Grey2">
      <a:srgbClr val="A4A4A6"/>
    </a:custClr>
    <a:custClr name="Grey3">
      <a:srgbClr val="3F3F42"/>
    </a:custClr>
  </a:custClrLst>
  <a:extLst>
    <a:ext uri="{05A4C25C-085E-4340-85A3-A5531E510DB2}">
      <thm15:themeFamily xmlns="" xmlns:thm15="http://schemas.microsoft.com/office/thememl/2012/main" name="Mallförslag 16_9 #3" id="{F394757E-4F48-41E2-9BC0-713BCAF7FBBD}" vid="{7013FA0A-15B4-4A8C-B071-281D279DAC12}"/>
    </a:ext>
  </a:extLst>
</a:theme>
</file>

<file path=ppt/theme/theme2.xml><?xml version="1.0" encoding="utf-8"?>
<a:theme xmlns:a="http://schemas.openxmlformats.org/drawingml/2006/main" name="Office-tema">
  <a:themeElements>
    <a:clrScheme name="Sweco">
      <a:dk1>
        <a:srgbClr val="3F3F42"/>
      </a:dk1>
      <a:lt1>
        <a:srgbClr val="FFFFFF"/>
      </a:lt1>
      <a:dk2>
        <a:srgbClr val="3F3F42"/>
      </a:dk2>
      <a:lt2>
        <a:srgbClr val="E2E0DA"/>
      </a:lt2>
      <a:accent1>
        <a:srgbClr val="A48730"/>
      </a:accent1>
      <a:accent2>
        <a:srgbClr val="8593AF"/>
      </a:accent2>
      <a:accent3>
        <a:srgbClr val="B484A2"/>
      </a:accent3>
      <a:accent4>
        <a:srgbClr val="3F3F42"/>
      </a:accent4>
      <a:accent5>
        <a:srgbClr val="DEC55B"/>
      </a:accent5>
      <a:accent6>
        <a:srgbClr val="A4A4A6"/>
      </a:accent6>
      <a:hlink>
        <a:srgbClr val="A4A4A6"/>
      </a:hlink>
      <a:folHlink>
        <a:srgbClr val="F2B1DC"/>
      </a:folHlink>
    </a:clrScheme>
    <a:fontScheme name="Sweco">
      <a:majorFont>
        <a:latin typeface="Sweco Sans Medium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weco">
      <a:dk1>
        <a:srgbClr val="3F3F42"/>
      </a:dk1>
      <a:lt1>
        <a:srgbClr val="FFFFFF"/>
      </a:lt1>
      <a:dk2>
        <a:srgbClr val="3F3F42"/>
      </a:dk2>
      <a:lt2>
        <a:srgbClr val="E2E0DA"/>
      </a:lt2>
      <a:accent1>
        <a:srgbClr val="A48730"/>
      </a:accent1>
      <a:accent2>
        <a:srgbClr val="8593AF"/>
      </a:accent2>
      <a:accent3>
        <a:srgbClr val="B484A2"/>
      </a:accent3>
      <a:accent4>
        <a:srgbClr val="3F3F42"/>
      </a:accent4>
      <a:accent5>
        <a:srgbClr val="DEC55B"/>
      </a:accent5>
      <a:accent6>
        <a:srgbClr val="A4A4A6"/>
      </a:accent6>
      <a:hlink>
        <a:srgbClr val="A4A4A6"/>
      </a:hlink>
      <a:folHlink>
        <a:srgbClr val="F2B1DC"/>
      </a:folHlink>
    </a:clrScheme>
    <a:fontScheme name="Sweco">
      <a:majorFont>
        <a:latin typeface="Sweco Sans Medium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rontmij Document" ma:contentTypeID="0x010100F93BE237204F4B08BBC1835358B51B640062DE965C445E5C4199A632E2E10C4E5B" ma:contentTypeVersion="2" ma:contentTypeDescription="Standaard Grontmij Document inhoudstype" ma:contentTypeScope="" ma:versionID="a6d066c2f83757ec36a509a8e74aca34">
  <xsd:schema xmlns:xsd="http://www.w3.org/2001/XMLSchema" xmlns:xs="http://www.w3.org/2001/XMLSchema" xmlns:p="http://schemas.microsoft.com/office/2006/metadata/properties" xmlns:ns2="24665bd0-709d-4e6e-8197-d55b76c47c24" xmlns:ns3="7bd46787-9b10-4b13-81a2-77f1a0951405" targetNamespace="http://schemas.microsoft.com/office/2006/metadata/properties" ma:root="true" ma:fieldsID="a241185cf3d90bc36e8a5c73cdedcd04" ns2:_="" ns3:_="">
    <xsd:import namespace="24665bd0-709d-4e6e-8197-d55b76c47c24"/>
    <xsd:import namespace="7bd46787-9b10-4b13-81a2-77f1a0951405"/>
    <xsd:element name="properties">
      <xsd:complexType>
        <xsd:sequence>
          <xsd:element name="documentManagement">
            <xsd:complexType>
              <xsd:all>
                <xsd:element ref="ns2:GrontmijSubjectTaxHTField0" minOccurs="0"/>
                <xsd:element ref="ns2:GrontmijTypeTaxHTField0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65bd0-709d-4e6e-8197-d55b76c47c24" elementFormDefault="qualified">
    <xsd:import namespace="http://schemas.microsoft.com/office/2006/documentManagement/types"/>
    <xsd:import namespace="http://schemas.microsoft.com/office/infopath/2007/PartnerControls"/>
    <xsd:element name="GrontmijSubjectTaxHTField0" ma:index="9" nillable="true" ma:taxonomy="true" ma:internalName="GrontmijSubjectTaxHTField0" ma:taxonomyFieldName="GrontmijSubject" ma:displayName="Grontmij Subject" ma:default="" ma:fieldId="{8be1d037-831e-48df-9935-726642829feb}" ma:sspId="a57f4a5d-1a80-43d1-a489-779d48868309" ma:termSetId="29e32cd2-4c94-4b53-9c1f-4917c782f6d0" ma:anchorId="7191ac18-2300-4c5c-a784-563045051ac7" ma:open="false" ma:isKeyword="false">
      <xsd:complexType>
        <xsd:sequence>
          <xsd:element ref="pc:Terms" minOccurs="0" maxOccurs="1"/>
        </xsd:sequence>
      </xsd:complexType>
    </xsd:element>
    <xsd:element name="GrontmijTypeTaxHTField0" ma:index="11" nillable="true" ma:taxonomy="true" ma:internalName="GrontmijTypeTaxHTField0" ma:taxonomyFieldName="GrontmijType" ma:displayName="Grontmij Type" ma:default="" ma:fieldId="{5049f2da-119c-4e50-8980-0705544bee29}" ma:sspId="a57f4a5d-1a80-43d1-a489-779d48868309" ma:termSetId="29e32cd2-4c94-4b53-9c1f-4917c782f6d0" ma:anchorId="f0cbd8ec-bb4a-4a71-86ab-a9b39f3528f6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46787-9b10-4b13-81a2-77f1a095140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72d9f272-c859-41ea-a3ac-3d1422f9f169}" ma:internalName="TaxCatchAll" ma:showField="CatchAllData" ma:web="7bd46787-9b10-4b13-81a2-77f1a09514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>
  <documentManagement>
    <TaxCatchAll xmlns="7bd46787-9b10-4b13-81a2-77f1a0951405"/>
    <GrontmijSubjectTaxHTField0 xmlns="24665bd0-709d-4e6e-8197-d55b76c47c24">
      <Terms xmlns="http://schemas.microsoft.com/office/infopath/2007/PartnerControls"/>
    </GrontmijSubjectTaxHTField0>
    <GrontmijTypeTaxHTField0 xmlns="24665bd0-709d-4e6e-8197-d55b76c47c24">
      <Terms xmlns="http://schemas.microsoft.com/office/infopath/2007/PartnerControls"/>
    </GrontmijTypeTaxHTField0>
    <_dlc_DocId xmlns="7bd46787-9b10-4b13-81a2-77f1a0951405">PS5KTJQPZ3AN-205-352</_dlc_DocId>
    <_dlc_DocIdUrl xmlns="7bd46787-9b10-4b13-81a2-77f1a0951405">
      <Url>http://nlinsite.grontmij.net/SSC/SSCCommunicatie/_layouts/15/DocIdRedir.aspx?ID=PS5KTJQPZ3AN-205-352</Url>
      <Description>PS5KTJQPZ3AN-205-352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D1714A-6A95-4465-8B8C-B471D44A5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65bd0-709d-4e6e-8197-d55b76c47c24"/>
    <ds:schemaRef ds:uri="7bd46787-9b10-4b13-81a2-77f1a09514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AEF6FB-48AC-45CE-8549-1DEB55D4FD9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CFE01F6-D2F3-4ACB-B71E-9589BFF8425C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7bd46787-9b10-4b13-81a2-77f1a0951405"/>
    <ds:schemaRef ds:uri="24665bd0-709d-4e6e-8197-d55b76c47c24"/>
  </ds:schemaRefs>
</ds:datastoreItem>
</file>

<file path=customXml/itemProps4.xml><?xml version="1.0" encoding="utf-8"?>
<ds:datastoreItem xmlns:ds="http://schemas.openxmlformats.org/officeDocument/2006/customXml" ds:itemID="{05A10B60-E0AC-4AB8-853D-B9374AB2CA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1868</Words>
  <Application>Microsoft Office PowerPoint</Application>
  <PresentationFormat>Aangepast</PresentationFormat>
  <Paragraphs>592</Paragraphs>
  <Slides>36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0" baseType="lpstr">
      <vt:lpstr>Arial</vt:lpstr>
      <vt:lpstr>Sweco Sans Medium</vt:lpstr>
      <vt:lpstr>Sweco Sans</vt:lpstr>
      <vt:lpstr>Office-tema</vt:lpstr>
      <vt:lpstr>Westelijke mijnstreek Programma van eisen brengvoorzieningen</vt:lpstr>
      <vt:lpstr>Wijkbrengvoorzieningen en Milieuparken  commissie informatie 1 juni 2016 </vt:lpstr>
      <vt:lpstr>Inhoud</vt:lpstr>
      <vt:lpstr>Ambitie</vt:lpstr>
      <vt:lpstr>Ambitie Afvalbeleidsplan</vt:lpstr>
      <vt:lpstr>Wijkbrengvoorzieningen</vt:lpstr>
      <vt:lpstr>Wijkbrengvoorzieningen: Kenmerken</vt:lpstr>
      <vt:lpstr>Wijkbrengvoorzieningen: Spreiding nu</vt:lpstr>
      <vt:lpstr>Wijkbrengvoorzieningen: Vastgestelde uitgangspunten 1/2</vt:lpstr>
      <vt:lpstr>Wijkbrengvoorzieningen: Vastgestelde uitgangspunten 2/2</vt:lpstr>
      <vt:lpstr>Wijkbrengvoorzieningen: spreiding o.b.v. uitgangspunten</vt:lpstr>
      <vt:lpstr>Wijkbrengvoorziening: Kosten o.b.v. uitgangspunten</vt:lpstr>
      <vt:lpstr>Wijkbrengvoorzieningen: Voorstel</vt:lpstr>
      <vt:lpstr>Milieuparken</vt:lpstr>
      <vt:lpstr>Milieupark(en): Kenmerken</vt:lpstr>
      <vt:lpstr>Milieuparken: Spreiding nu</vt:lpstr>
      <vt:lpstr>Milieupark(en): Bepalen Programma van Eisen</vt:lpstr>
      <vt:lpstr>Milieupark(en): Aanleiding varianten</vt:lpstr>
      <vt:lpstr>Milieupark(en): Basis varianten</vt:lpstr>
      <vt:lpstr>Centrale milieupark(en):</vt:lpstr>
      <vt:lpstr>Satelliet &amp; mini parken:</vt:lpstr>
      <vt:lpstr>Handhaven bestaande milieuparken</vt:lpstr>
      <vt:lpstr>Milieuparken: Varianten</vt:lpstr>
      <vt:lpstr>Rekenexercitie</vt:lpstr>
      <vt:lpstr>Uitgangspunten kostenneutraal</vt:lpstr>
      <vt:lpstr>Uitgangspunten kostenneutraal</vt:lpstr>
      <vt:lpstr>Kosten per aansluiting voor Milieuparken</vt:lpstr>
      <vt:lpstr>Δ Kosten per aansluiting voor Milieuparken</vt:lpstr>
      <vt:lpstr>Afwegingsmatrix</vt:lpstr>
      <vt:lpstr>Voorstel</vt:lpstr>
      <vt:lpstr>Voorstel</vt:lpstr>
      <vt:lpstr>Δ Kosten per aansluiting voor milieuparken inclusief Wijkbrengvoorzieningen 100%</vt:lpstr>
      <vt:lpstr>Vragen ?</vt:lpstr>
      <vt:lpstr>Disclaimer</vt:lpstr>
      <vt:lpstr>Contact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</dc:title>
  <dc:creator>Ad de Boer</dc:creator>
  <cp:lastModifiedBy>rm1305</cp:lastModifiedBy>
  <cp:revision>153</cp:revision>
  <cp:lastPrinted>2016-04-26T12:49:22Z</cp:lastPrinted>
  <dcterms:created xsi:type="dcterms:W3CDTF">2016-02-24T18:34:34Z</dcterms:created>
  <dcterms:modified xsi:type="dcterms:W3CDTF">2016-04-29T15:40:32Z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0x010100F93BE237204F4B08BBC1835358B51B640062DE965C445E5C4199A632E2E10C4E5B</vt:lpwstr>
  </property>
  <property fmtid="{D5CDD505-2E9C-101B-9397-08002B2CF9AE}" pid="3" name="PSIsRedlined">
    <vt:bool>false</vt:bool>
  </property>
  <property fmtid="{D5CDD505-2E9C-101B-9397-08002B2CF9AE}" pid="4" name="PSContentType">
    <vt:lpwstr>PSBase</vt:lpwstr>
  </property>
  <property fmtid="{D5CDD505-2E9C-101B-9397-08002B2CF9AE}" pid="5" name="_dlc_DocIdItemGuid">
    <vt:lpwstr>a3aae42f-0f92-4282-873e-847f03a2fff4</vt:lpwstr>
  </property>
  <property fmtid="{D5CDD505-2E9C-101B-9397-08002B2CF9AE}" pid="6" name="GrontmijSubject">
    <vt:lpwstr/>
  </property>
  <property fmtid="{D5CDD505-2E9C-101B-9397-08002B2CF9AE}" pid="7" name="GrontmijType">
    <vt:lpwstr/>
  </property>
</Properties>
</file>